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3" r:id="rId4"/>
  </p:sldMasterIdLst>
  <p:notesMasterIdLst>
    <p:notesMasterId r:id="rId21"/>
  </p:notesMasterIdLst>
  <p:handoutMasterIdLst>
    <p:handoutMasterId r:id="rId22"/>
  </p:handoutMasterIdLst>
  <p:sldIdLst>
    <p:sldId id="378" r:id="rId5"/>
    <p:sldId id="402" r:id="rId6"/>
    <p:sldId id="415" r:id="rId7"/>
    <p:sldId id="416" r:id="rId8"/>
    <p:sldId id="382" r:id="rId9"/>
    <p:sldId id="413" r:id="rId10"/>
    <p:sldId id="427" r:id="rId11"/>
    <p:sldId id="397" r:id="rId12"/>
    <p:sldId id="426" r:id="rId13"/>
    <p:sldId id="423" r:id="rId14"/>
    <p:sldId id="400" r:id="rId15"/>
    <p:sldId id="414" r:id="rId16"/>
    <p:sldId id="421" r:id="rId17"/>
    <p:sldId id="401" r:id="rId18"/>
    <p:sldId id="412" r:id="rId19"/>
    <p:sldId id="422" r:id="rId2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66CCFF"/>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67" autoAdjust="0"/>
    <p:restoredTop sz="88235" autoAdjust="0"/>
  </p:normalViewPr>
  <p:slideViewPr>
    <p:cSldViewPr>
      <p:cViewPr varScale="1">
        <p:scale>
          <a:sx n="57" d="100"/>
          <a:sy n="57" d="100"/>
        </p:scale>
        <p:origin x="1352"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189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3971925" y="0"/>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fld id="{25C61BF3-D54E-4204-AEDA-1A71C05B864F}" type="datetime1">
              <a:rPr lang="en-US"/>
              <a:pPr>
                <a:defRPr/>
              </a:pPr>
              <a:t>7/29/2024</a:t>
            </a:fld>
            <a:endParaRPr lang="en-US"/>
          </a:p>
        </p:txBody>
      </p:sp>
      <p:sp>
        <p:nvSpPr>
          <p:cNvPr id="26628" name="Rectangle 4"/>
          <p:cNvSpPr>
            <a:spLocks noGrp="1" noChangeArrowheads="1"/>
          </p:cNvSpPr>
          <p:nvPr>
            <p:ph type="ftr" sz="quarter" idx="2"/>
          </p:nvPr>
        </p:nvSpPr>
        <p:spPr bwMode="auto">
          <a:xfrm>
            <a:off x="0"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3971925" y="8831263"/>
            <a:ext cx="3038475"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177" tIns="46589" rIns="93177" bIns="46589" numCol="1" anchor="b" anchorCtr="0" compatLnSpc="1">
            <a:prstTxWarp prst="textNoShape">
              <a:avLst/>
            </a:prstTxWarp>
          </a:bodyPr>
          <a:lstStyle>
            <a:lvl1pPr algn="r" defTabSz="931863">
              <a:defRPr sz="1200">
                <a:latin typeface="Times New Roman" panose="02020603050405020304" pitchFamily="18" charset="0"/>
              </a:defRPr>
            </a:lvl1pPr>
          </a:lstStyle>
          <a:p>
            <a:fld id="{6FE454DF-ACD7-4866-B9F3-EB1EA98B3B5C}" type="slidenum">
              <a:rPr lang="en-US" altLang="en-US"/>
              <a:pPr/>
              <a:t>‹#›</a:t>
            </a:fld>
            <a:endParaRPr lang="en-US" altLang="en-US"/>
          </a:p>
        </p:txBody>
      </p:sp>
    </p:spTree>
    <p:extLst>
      <p:ext uri="{BB962C8B-B14F-4D97-AF65-F5344CB8AC3E}">
        <p14:creationId xmlns:p14="http://schemas.microsoft.com/office/powerpoint/2010/main" val="1603898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32094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bwMode="auto">
          <a:xfrm>
            <a:off x="11811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5" name="Rectangle 3"/>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lstStyle/>
          <a:p>
            <a:endParaRPr lang="en-US" altLang="en-US"/>
          </a:p>
        </p:txBody>
      </p:sp>
    </p:spTree>
    <p:extLst>
      <p:ext uri="{BB962C8B-B14F-4D97-AF65-F5344CB8AC3E}">
        <p14:creationId xmlns:p14="http://schemas.microsoft.com/office/powerpoint/2010/main" val="1587244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109131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598463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53919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90155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51511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2942356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72113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bwMode="auto">
          <a:xfrm>
            <a:off x="11811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4579" name="Rectangle 3"/>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lstStyle/>
          <a:p>
            <a:endParaRPr lang="en-US" altLang="en-US"/>
          </a:p>
        </p:txBody>
      </p:sp>
    </p:spTree>
    <p:extLst>
      <p:ext uri="{BB962C8B-B14F-4D97-AF65-F5344CB8AC3E}">
        <p14:creationId xmlns:p14="http://schemas.microsoft.com/office/powerpoint/2010/main" val="4192664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15079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4227192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bwMode="auto">
          <a:xfrm>
            <a:off x="11811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1" name="Rectangle 3"/>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lstStyle/>
          <a:p>
            <a:endParaRPr lang="en-US" altLang="en-US"/>
          </a:p>
        </p:txBody>
      </p:sp>
    </p:spTree>
    <p:extLst>
      <p:ext uri="{BB962C8B-B14F-4D97-AF65-F5344CB8AC3E}">
        <p14:creationId xmlns:p14="http://schemas.microsoft.com/office/powerpoint/2010/main" val="2889864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415191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239962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811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5" name="Rectangle 3"/>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lstStyle/>
          <a:p>
            <a:endParaRPr lang="en-US" altLang="en-US" dirty="0"/>
          </a:p>
        </p:txBody>
      </p:sp>
    </p:spTree>
    <p:extLst>
      <p:ext uri="{BB962C8B-B14F-4D97-AF65-F5344CB8AC3E}">
        <p14:creationId xmlns:p14="http://schemas.microsoft.com/office/powerpoint/2010/main" val="32611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81100" y="696913"/>
            <a:ext cx="46482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4819" name="Rectangle 3"/>
          <p:cNvSpPr>
            <a:spLocks noGrp="1" noChangeArrowheads="1"/>
          </p:cNvSpPr>
          <p:nvPr>
            <p:ph type="body" idx="1"/>
          </p:nvPr>
        </p:nvSpPr>
        <p:spPr bwMode="auto">
          <a:xfrm>
            <a:off x="701675" y="4416425"/>
            <a:ext cx="5607050" cy="418306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3177" tIns="46589" rIns="93177" bIns="46589"/>
          <a:lstStyle/>
          <a:p>
            <a:endParaRPr lang="en-US" altLang="en-US"/>
          </a:p>
        </p:txBody>
      </p:sp>
    </p:spTree>
    <p:extLst>
      <p:ext uri="{BB962C8B-B14F-4D97-AF65-F5344CB8AC3E}">
        <p14:creationId xmlns:p14="http://schemas.microsoft.com/office/powerpoint/2010/main" val="32425278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6400800" y="0"/>
            <a:ext cx="0" cy="6858000"/>
          </a:xfrm>
          <a:prstGeom prst="line">
            <a:avLst/>
          </a:prstGeom>
          <a:noFill/>
          <a:ln w="5715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 name="Rectangle 3"/>
          <p:cNvSpPr>
            <a:spLocks noChangeArrowheads="1"/>
          </p:cNvSpPr>
          <p:nvPr/>
        </p:nvSpPr>
        <p:spPr bwMode="auto">
          <a:xfrm>
            <a:off x="0" y="1676400"/>
            <a:ext cx="9144000" cy="2286000"/>
          </a:xfrm>
          <a:prstGeom prst="rect">
            <a:avLst/>
          </a:prstGeom>
          <a:solidFill>
            <a:srgbClr val="7D9AA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a:p>
        </p:txBody>
      </p:sp>
      <p:sp>
        <p:nvSpPr>
          <p:cNvPr id="6" name="Rectangle 6"/>
          <p:cNvSpPr>
            <a:spLocks noChangeArrowheads="1"/>
          </p:cNvSpPr>
          <p:nvPr/>
        </p:nvSpPr>
        <p:spPr bwMode="auto">
          <a:xfrm>
            <a:off x="6400800" y="1676400"/>
            <a:ext cx="2743200" cy="2286000"/>
          </a:xfrm>
          <a:prstGeom prst="rect">
            <a:avLst/>
          </a:prstGeom>
          <a:solidFill>
            <a:srgbClr val="A76F3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a:p>
        </p:txBody>
      </p:sp>
      <p:sp>
        <p:nvSpPr>
          <p:cNvPr id="7" name="Rectangle 7"/>
          <p:cNvSpPr>
            <a:spLocks noChangeArrowheads="1"/>
          </p:cNvSpPr>
          <p:nvPr/>
        </p:nvSpPr>
        <p:spPr bwMode="auto">
          <a:xfrm>
            <a:off x="7396163" y="6470650"/>
            <a:ext cx="159702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r>
              <a:rPr lang="en-US" altLang="en-US" sz="1000" b="1">
                <a:latin typeface="Optima" pitchFamily="2" charset="0"/>
              </a:rPr>
              <a:t>www.mcguirewoods.com</a:t>
            </a:r>
          </a:p>
        </p:txBody>
      </p:sp>
      <p:pic>
        <p:nvPicPr>
          <p:cNvPr id="8" name="Picture 8" descr="MWlogocolor with relatio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 y="447675"/>
            <a:ext cx="2962275" cy="91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08" name="Rectangle 4"/>
          <p:cNvSpPr>
            <a:spLocks noGrp="1" noChangeArrowheads="1"/>
          </p:cNvSpPr>
          <p:nvPr>
            <p:ph type="ctrTitle"/>
          </p:nvPr>
        </p:nvSpPr>
        <p:spPr>
          <a:xfrm>
            <a:off x="479425" y="2057400"/>
            <a:ext cx="5791200" cy="1470025"/>
          </a:xfrm>
        </p:spPr>
        <p:txBody>
          <a:bodyPr/>
          <a:lstStyle>
            <a:lvl1pPr>
              <a:defRPr/>
            </a:lvl1pPr>
          </a:lstStyle>
          <a:p>
            <a:pPr lvl="0"/>
            <a:r>
              <a:rPr lang="en-US" noProof="0"/>
              <a:t>Title</a:t>
            </a:r>
          </a:p>
        </p:txBody>
      </p:sp>
      <p:sp>
        <p:nvSpPr>
          <p:cNvPr id="98309" name="Rectangle 5"/>
          <p:cNvSpPr>
            <a:spLocks noGrp="1" noChangeArrowheads="1"/>
          </p:cNvSpPr>
          <p:nvPr>
            <p:ph type="subTitle" idx="1"/>
          </p:nvPr>
        </p:nvSpPr>
        <p:spPr>
          <a:xfrm>
            <a:off x="466725" y="4267200"/>
            <a:ext cx="5715000" cy="1143000"/>
          </a:xfrm>
        </p:spPr>
        <p:txBody>
          <a:bodyPr/>
          <a:lstStyle>
            <a:lvl1pPr marL="0" indent="0">
              <a:buFontTx/>
              <a:buNone/>
              <a:defRPr sz="1600"/>
            </a:lvl1pPr>
          </a:lstStyle>
          <a:p>
            <a:pPr lvl="0"/>
            <a:r>
              <a:rPr lang="en-US" noProof="0"/>
              <a:t>Name | phone # | email address</a:t>
            </a:r>
          </a:p>
        </p:txBody>
      </p:sp>
    </p:spTree>
    <p:extLst>
      <p:ext uri="{BB962C8B-B14F-4D97-AF65-F5344CB8AC3E}">
        <p14:creationId xmlns:p14="http://schemas.microsoft.com/office/powerpoint/2010/main" val="2364258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289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52400"/>
            <a:ext cx="19431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152400"/>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27357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752600"/>
            <a:ext cx="7772400" cy="4267200"/>
          </a:xfrm>
        </p:spPr>
        <p:txBody>
          <a:bodyPr/>
          <a:lstStyle/>
          <a:p>
            <a:pPr lvl="0"/>
            <a:endParaRPr lang="en-US" noProof="0"/>
          </a:p>
        </p:txBody>
      </p:sp>
    </p:spTree>
    <p:extLst>
      <p:ext uri="{BB962C8B-B14F-4D97-AF65-F5344CB8AC3E}">
        <p14:creationId xmlns:p14="http://schemas.microsoft.com/office/powerpoint/2010/main" val="4071889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85873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2708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7526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2600"/>
            <a:ext cx="3810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2800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5675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6373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862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77519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15407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685800" y="1752600"/>
            <a:ext cx="77724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p:txBody>
      </p:sp>
      <p:sp>
        <p:nvSpPr>
          <p:cNvPr id="1027" name="Rectangle 3"/>
          <p:cNvSpPr>
            <a:spLocks noChangeArrowheads="1"/>
          </p:cNvSpPr>
          <p:nvPr/>
        </p:nvSpPr>
        <p:spPr bwMode="auto">
          <a:xfrm>
            <a:off x="533400" y="0"/>
            <a:ext cx="8610600" cy="1219200"/>
          </a:xfrm>
          <a:prstGeom prst="rect">
            <a:avLst/>
          </a:prstGeom>
          <a:solidFill>
            <a:srgbClr val="819BB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a:p>
        </p:txBody>
      </p:sp>
      <p:sp>
        <p:nvSpPr>
          <p:cNvPr id="1028" name="Rectangle 5"/>
          <p:cNvSpPr>
            <a:spLocks noGrp="1" noChangeArrowheads="1"/>
          </p:cNvSpPr>
          <p:nvPr>
            <p:ph type="title"/>
          </p:nvPr>
        </p:nvSpPr>
        <p:spPr bwMode="auto">
          <a:xfrm>
            <a:off x="685800"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6"/>
          <p:cNvSpPr>
            <a:spLocks noChangeArrowheads="1"/>
          </p:cNvSpPr>
          <p:nvPr/>
        </p:nvSpPr>
        <p:spPr bwMode="auto">
          <a:xfrm>
            <a:off x="0" y="6705600"/>
            <a:ext cx="9144000" cy="152400"/>
          </a:xfrm>
          <a:prstGeom prst="rect">
            <a:avLst/>
          </a:prstGeom>
          <a:solidFill>
            <a:srgbClr val="A76F3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a:p>
        </p:txBody>
      </p:sp>
      <p:sp>
        <p:nvSpPr>
          <p:cNvPr id="1030" name="Rectangle 7"/>
          <p:cNvSpPr>
            <a:spLocks noChangeArrowheads="1"/>
          </p:cNvSpPr>
          <p:nvPr/>
        </p:nvSpPr>
        <p:spPr bwMode="auto">
          <a:xfrm>
            <a:off x="0" y="0"/>
            <a:ext cx="533400" cy="1219200"/>
          </a:xfrm>
          <a:prstGeom prst="rect">
            <a:avLst/>
          </a:prstGeom>
          <a:solidFill>
            <a:srgbClr val="A76F3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defRPr/>
            </a:pPr>
            <a:endParaRPr lang="en-US" altLang="en-US"/>
          </a:p>
        </p:txBody>
      </p:sp>
      <p:sp>
        <p:nvSpPr>
          <p:cNvPr id="1031" name="Text Box 8"/>
          <p:cNvSpPr txBox="1">
            <a:spLocks noChangeArrowheads="1"/>
          </p:cNvSpPr>
          <p:nvPr/>
        </p:nvSpPr>
        <p:spPr bwMode="auto">
          <a:xfrm>
            <a:off x="6858000" y="6248400"/>
            <a:ext cx="1509713" cy="23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r" eaLnBrk="1" hangingPunct="1">
              <a:lnSpc>
                <a:spcPct val="50000"/>
              </a:lnSpc>
              <a:defRPr/>
            </a:pPr>
            <a:r>
              <a:rPr lang="en-US" sz="900"/>
              <a:t>www.nhdd.org</a:t>
            </a:r>
            <a:r>
              <a:rPr lang="en-US"/>
              <a:t> </a:t>
            </a:r>
          </a:p>
        </p:txBody>
      </p:sp>
    </p:spTree>
  </p:cSld>
  <p:clrMap bg1="lt1" tx1="dk1" bg2="lt2" tx2="dk2" accent1="accent1" accent2="accent2" accent3="accent3" accent4="accent4" accent5="accent5" accent6="accent6" hlink="hlink" folHlink="folHlink"/>
  <p:sldLayoutIdLst>
    <p:sldLayoutId id="2147483819"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Lst>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Optima" pitchFamily="2" charset="0"/>
        </a:defRPr>
      </a:lvl2pPr>
      <a:lvl3pPr algn="l" rtl="0" eaLnBrk="0" fontAlgn="base" hangingPunct="0">
        <a:spcBef>
          <a:spcPct val="0"/>
        </a:spcBef>
        <a:spcAft>
          <a:spcPct val="0"/>
        </a:spcAft>
        <a:defRPr sz="2800">
          <a:solidFill>
            <a:schemeClr val="bg1"/>
          </a:solidFill>
          <a:latin typeface="Optima" pitchFamily="2" charset="0"/>
        </a:defRPr>
      </a:lvl3pPr>
      <a:lvl4pPr algn="l" rtl="0" eaLnBrk="0" fontAlgn="base" hangingPunct="0">
        <a:spcBef>
          <a:spcPct val="0"/>
        </a:spcBef>
        <a:spcAft>
          <a:spcPct val="0"/>
        </a:spcAft>
        <a:defRPr sz="2800">
          <a:solidFill>
            <a:schemeClr val="bg1"/>
          </a:solidFill>
          <a:latin typeface="Optima" pitchFamily="2" charset="0"/>
        </a:defRPr>
      </a:lvl4pPr>
      <a:lvl5pPr algn="l" rtl="0" eaLnBrk="0" fontAlgn="base" hangingPunct="0">
        <a:spcBef>
          <a:spcPct val="0"/>
        </a:spcBef>
        <a:spcAft>
          <a:spcPct val="0"/>
        </a:spcAft>
        <a:defRPr sz="2800">
          <a:solidFill>
            <a:schemeClr val="bg1"/>
          </a:solidFill>
          <a:latin typeface="Optima" pitchFamily="2" charset="0"/>
        </a:defRPr>
      </a:lvl5pPr>
      <a:lvl6pPr marL="457200" algn="l" rtl="0" eaLnBrk="0" fontAlgn="base" hangingPunct="0">
        <a:spcBef>
          <a:spcPct val="0"/>
        </a:spcBef>
        <a:spcAft>
          <a:spcPct val="0"/>
        </a:spcAft>
        <a:defRPr sz="2800">
          <a:solidFill>
            <a:schemeClr val="bg1"/>
          </a:solidFill>
          <a:latin typeface="Optima" pitchFamily="2" charset="0"/>
        </a:defRPr>
      </a:lvl6pPr>
      <a:lvl7pPr marL="914400" algn="l" rtl="0" eaLnBrk="0" fontAlgn="base" hangingPunct="0">
        <a:spcBef>
          <a:spcPct val="0"/>
        </a:spcBef>
        <a:spcAft>
          <a:spcPct val="0"/>
        </a:spcAft>
        <a:defRPr sz="2800">
          <a:solidFill>
            <a:schemeClr val="bg1"/>
          </a:solidFill>
          <a:latin typeface="Optima" pitchFamily="2" charset="0"/>
        </a:defRPr>
      </a:lvl7pPr>
      <a:lvl8pPr marL="1371600" algn="l" rtl="0" eaLnBrk="0" fontAlgn="base" hangingPunct="0">
        <a:spcBef>
          <a:spcPct val="0"/>
        </a:spcBef>
        <a:spcAft>
          <a:spcPct val="0"/>
        </a:spcAft>
        <a:defRPr sz="2800">
          <a:solidFill>
            <a:schemeClr val="bg1"/>
          </a:solidFill>
          <a:latin typeface="Optima" pitchFamily="2" charset="0"/>
        </a:defRPr>
      </a:lvl8pPr>
      <a:lvl9pPr marL="1828800" algn="l" rtl="0" eaLnBrk="0" fontAlgn="base" hangingPunct="0">
        <a:spcBef>
          <a:spcPct val="0"/>
        </a:spcBef>
        <a:spcAft>
          <a:spcPct val="0"/>
        </a:spcAft>
        <a:defRPr sz="2800">
          <a:solidFill>
            <a:schemeClr val="bg1"/>
          </a:solidFill>
          <a:latin typeface="Optima" pitchFamily="2"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2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228600" y="1447800"/>
            <a:ext cx="8763000" cy="4876800"/>
          </a:xfrm>
        </p:spPr>
        <p:txBody>
          <a:bodyPr/>
          <a:lstStyle/>
          <a:p>
            <a:pPr algn="ctr">
              <a:buFontTx/>
              <a:buNone/>
            </a:pPr>
            <a:endParaRPr lang="en-US" altLang="en-US" b="1" dirty="0"/>
          </a:p>
          <a:p>
            <a:pPr algn="ctr">
              <a:buFontTx/>
              <a:buNone/>
            </a:pPr>
            <a:r>
              <a:rPr lang="en-US" altLang="en-US" sz="4000" b="1" dirty="0">
                <a:solidFill>
                  <a:srgbClr val="996600"/>
                </a:solidFill>
              </a:rPr>
              <a:t>The Origins of </a:t>
            </a:r>
          </a:p>
          <a:p>
            <a:pPr algn="ctr">
              <a:buFontTx/>
              <a:buNone/>
            </a:pPr>
            <a:r>
              <a:rPr lang="en-US" altLang="en-US" sz="4000" b="1" dirty="0">
                <a:solidFill>
                  <a:srgbClr val="996600"/>
                </a:solidFill>
              </a:rPr>
              <a:t>National Healthcare Decisions Day</a:t>
            </a:r>
            <a:endParaRPr lang="en-US" altLang="en-US" dirty="0">
              <a:latin typeface="Helvetica" panose="020B0604020202020204" pitchFamily="34" charset="0"/>
            </a:endParaRPr>
          </a:p>
          <a:p>
            <a:pPr algn="ctr">
              <a:buFontTx/>
              <a:buNone/>
            </a:pPr>
            <a:endParaRPr lang="en-US" altLang="en-US" sz="2000" dirty="0"/>
          </a:p>
          <a:p>
            <a:pPr algn="ctr">
              <a:buFontTx/>
              <a:buNone/>
            </a:pPr>
            <a:r>
              <a:rPr lang="en-US" altLang="en-US" sz="2800" dirty="0"/>
              <a:t>Nathan A. Kottkamp, JD, MA (Bioethics)</a:t>
            </a:r>
          </a:p>
          <a:p>
            <a:pPr algn="ctr">
              <a:buFontTx/>
              <a:buNone/>
            </a:pPr>
            <a:endParaRPr lang="en-US" altLang="en-US" sz="2800" dirty="0"/>
          </a:p>
          <a:p>
            <a:pPr algn="ctr">
              <a:buFontTx/>
              <a:buNone/>
            </a:pPr>
            <a:r>
              <a:rPr lang="en-US" altLang="en-US" sz="2000" dirty="0"/>
              <a:t>National Healthcare Decisions Day, Founder &amp; Chair</a:t>
            </a:r>
          </a:p>
          <a:p>
            <a:pPr algn="ctr">
              <a:buFontTx/>
              <a:buNone/>
            </a:pPr>
            <a:r>
              <a:rPr lang="en-US" altLang="en-US" sz="2000" dirty="0"/>
              <a:t>Williams Mullen, Partner</a:t>
            </a:r>
          </a:p>
          <a:p>
            <a:pPr algn="ctr">
              <a:buFontTx/>
              <a:buNone/>
            </a:pPr>
            <a:endParaRPr lang="en-US" alt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b="1" dirty="0"/>
              <a:t>Results from First 10 years</a:t>
            </a:r>
          </a:p>
        </p:txBody>
      </p:sp>
      <p:sp>
        <p:nvSpPr>
          <p:cNvPr id="15363" name="Content Placeholder 2"/>
          <p:cNvSpPr>
            <a:spLocks noGrp="1"/>
          </p:cNvSpPr>
          <p:nvPr>
            <p:ph idx="1"/>
          </p:nvPr>
        </p:nvSpPr>
        <p:spPr>
          <a:xfrm>
            <a:off x="685800" y="1295400"/>
            <a:ext cx="8001000" cy="5029200"/>
          </a:xfrm>
        </p:spPr>
        <p:txBody>
          <a:bodyPr/>
          <a:lstStyle/>
          <a:p>
            <a:r>
              <a:rPr lang="en-US" altLang="en-US" sz="1800" dirty="0"/>
              <a:t>Participation by at least 110 national organizations</a:t>
            </a:r>
          </a:p>
          <a:p>
            <a:r>
              <a:rPr lang="en-US" altLang="en-US" sz="1800" dirty="0"/>
              <a:t>Participation by at least 1,600 state/local organizations</a:t>
            </a:r>
          </a:p>
          <a:p>
            <a:r>
              <a:rPr lang="en-US" altLang="en-US" sz="1800" dirty="0"/>
              <a:t>Participation at US military at bases throughout the world</a:t>
            </a:r>
          </a:p>
          <a:p>
            <a:r>
              <a:rPr lang="en-US" altLang="en-US" sz="1800" dirty="0"/>
              <a:t>Over 4.7 million facility/organization staff members received NHDD/advance directive information or training</a:t>
            </a:r>
          </a:p>
          <a:p>
            <a:r>
              <a:rPr lang="en-US" altLang="en-US" sz="1800" dirty="0"/>
              <a:t>At least 3.9 million members of the general public participated in NHDD events and/or were known to have received advance directive information</a:t>
            </a:r>
          </a:p>
          <a:p>
            <a:r>
              <a:rPr lang="en-US" altLang="en-US" sz="1800" dirty="0"/>
              <a:t>Over 15 million people were exposed to NHDD via various social media outlets:  </a:t>
            </a:r>
            <a:r>
              <a:rPr lang="en-US" altLang="en-US" sz="1800" u="sng" dirty="0"/>
              <a:t>Facebook</a:t>
            </a:r>
            <a:r>
              <a:rPr lang="en-US" altLang="en-US" sz="1800" dirty="0"/>
              <a:t>, X (</a:t>
            </a:r>
            <a:r>
              <a:rPr lang="en-US" altLang="en-US" sz="1800" u="sng" dirty="0"/>
              <a:t>Twitter)</a:t>
            </a:r>
            <a:r>
              <a:rPr lang="en-US" altLang="en-US" sz="1800" dirty="0"/>
              <a:t>, and </a:t>
            </a:r>
            <a:r>
              <a:rPr lang="en-US" altLang="en-US" sz="1800" u="sng" dirty="0"/>
              <a:t>LinkedIn</a:t>
            </a:r>
            <a:endParaRPr lang="en-US" altLang="en-US" sz="1800" dirty="0"/>
          </a:p>
          <a:p>
            <a:r>
              <a:rPr lang="en-US" altLang="en-US" sz="1800" dirty="0"/>
              <a:t>Over 37,000 advance directives were completed on the seven NHDDs alone</a:t>
            </a:r>
          </a:p>
          <a:p>
            <a:r>
              <a:rPr lang="en-US" altLang="en-US" sz="1800" dirty="0"/>
              <a:t>In 2008 (NHDD’s inaugural year): NHDD was formally recognized by both houses of Congress  (S.Con.Res.73 &amp; H.Con.Res.323)</a:t>
            </a:r>
          </a:p>
          <a:p>
            <a:endParaRPr lang="en-US" alt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a:t>Some Key Discussion Points</a:t>
            </a:r>
          </a:p>
        </p:txBody>
      </p:sp>
      <p:sp>
        <p:nvSpPr>
          <p:cNvPr id="16387" name="Rectangle 3"/>
          <p:cNvSpPr>
            <a:spLocks noGrp="1" noChangeArrowheads="1"/>
          </p:cNvSpPr>
          <p:nvPr>
            <p:ph type="body" idx="1"/>
          </p:nvPr>
        </p:nvSpPr>
        <p:spPr/>
        <p:txBody>
          <a:bodyPr/>
          <a:lstStyle/>
          <a:p>
            <a:r>
              <a:rPr lang="en-US" altLang="en-US" dirty="0"/>
              <a:t>What makes your life most meaningful?</a:t>
            </a:r>
          </a:p>
          <a:p>
            <a:r>
              <a:rPr lang="en-US" altLang="en-US" dirty="0"/>
              <a:t>What does being “healthy” mean for you?</a:t>
            </a:r>
          </a:p>
          <a:p>
            <a:r>
              <a:rPr lang="en-US" altLang="en-US" dirty="0"/>
              <a:t>What concerns you most about being sick?</a:t>
            </a:r>
          </a:p>
          <a:p>
            <a:r>
              <a:rPr lang="en-US" altLang="en-US" dirty="0"/>
              <a:t>What concerns you most about dying?</a:t>
            </a:r>
          </a:p>
          <a:p>
            <a:r>
              <a:rPr lang="en-US" altLang="en-US" dirty="0"/>
              <a:t>Have you had any experiences that have shaped the way you think about disability and/or death?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b="1" dirty="0"/>
              <a:t>Four Questions</a:t>
            </a:r>
          </a:p>
        </p:txBody>
      </p:sp>
      <p:sp>
        <p:nvSpPr>
          <p:cNvPr id="17411" name="Rectangle 3"/>
          <p:cNvSpPr>
            <a:spLocks noGrp="1" noChangeArrowheads="1"/>
          </p:cNvSpPr>
          <p:nvPr>
            <p:ph type="body" idx="1"/>
          </p:nvPr>
        </p:nvSpPr>
        <p:spPr/>
        <p:txBody>
          <a:bodyPr/>
          <a:lstStyle/>
          <a:p>
            <a:r>
              <a:rPr lang="en-US" altLang="en-US" dirty="0"/>
              <a:t>Do you understand your prognosis? </a:t>
            </a:r>
          </a:p>
          <a:p>
            <a:r>
              <a:rPr lang="en-US" altLang="en-US" dirty="0"/>
              <a:t>What worries do you have about what is to come? </a:t>
            </a:r>
          </a:p>
          <a:p>
            <a:r>
              <a:rPr lang="en-US" altLang="en-US" dirty="0"/>
              <a:t>What are your goals now and as time runs out? </a:t>
            </a:r>
          </a:p>
          <a:p>
            <a:r>
              <a:rPr lang="en-US" altLang="en-US" dirty="0"/>
              <a:t>What trade offs are you willing to make?</a:t>
            </a:r>
          </a:p>
          <a:p>
            <a:endParaRPr lang="en-US" altLang="en-US" dirty="0"/>
          </a:p>
          <a:p>
            <a:pPr lvl="1"/>
            <a:r>
              <a:rPr lang="en-US" altLang="en-US" dirty="0"/>
              <a:t>Thanks:</a:t>
            </a:r>
          </a:p>
          <a:p>
            <a:pPr lvl="2"/>
            <a:r>
              <a:rPr lang="en-US" altLang="en-US" dirty="0"/>
              <a:t>Susan Block, MD (Dana Farber Institute) and </a:t>
            </a:r>
          </a:p>
          <a:p>
            <a:pPr lvl="2"/>
            <a:r>
              <a:rPr lang="en-US" altLang="en-US" dirty="0"/>
              <a:t>Atul Gawande, MD (Brigham and Women’s Hospital)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National Healthcare Decisions Day Script</a:t>
            </a:r>
          </a:p>
        </p:txBody>
      </p:sp>
      <p:sp>
        <p:nvSpPr>
          <p:cNvPr id="18435" name="Rectangle 3"/>
          <p:cNvSpPr>
            <a:spLocks noGrp="1" noChangeArrowheads="1"/>
          </p:cNvSpPr>
          <p:nvPr>
            <p:ph type="body" idx="1"/>
          </p:nvPr>
        </p:nvSpPr>
        <p:spPr>
          <a:xfrm>
            <a:off x="609600" y="1447800"/>
            <a:ext cx="7772400" cy="4800600"/>
          </a:xfrm>
        </p:spPr>
        <p:txBody>
          <a:bodyPr/>
          <a:lstStyle/>
          <a:p>
            <a:pPr>
              <a:lnSpc>
                <a:spcPct val="80000"/>
              </a:lnSpc>
            </a:pPr>
            <a:r>
              <a:rPr lang="en-US" altLang="en-US" sz="1800" dirty="0"/>
              <a:t>Today is National Healthcare Decisions Day, and all Americans are encouraged to ensure that their future healthcare choices are known and protected. The process does not take long and it is free.  This is something I have done for myself and hope you will, too.</a:t>
            </a:r>
          </a:p>
          <a:p>
            <a:pPr>
              <a:lnSpc>
                <a:spcPct val="80000"/>
              </a:lnSpc>
            </a:pPr>
            <a:endParaRPr lang="en-US" altLang="en-US" sz="1800" dirty="0"/>
          </a:p>
          <a:p>
            <a:pPr>
              <a:lnSpc>
                <a:spcPct val="80000"/>
              </a:lnSpc>
            </a:pPr>
            <a:r>
              <a:rPr lang="en-US" altLang="en-US" sz="1800" dirty="0"/>
              <a:t>An advance directive is a legal document that tells healthcare providers who it is that you wish to make medical decisions for you and what treatments you would want or not want, if you are ever not able to tell us what you want for yourself.  Here’s a blank form.</a:t>
            </a:r>
          </a:p>
          <a:p>
            <a:pPr>
              <a:lnSpc>
                <a:spcPct val="80000"/>
              </a:lnSpc>
            </a:pPr>
            <a:endParaRPr lang="en-US" altLang="en-US" sz="1800" dirty="0"/>
          </a:p>
          <a:p>
            <a:pPr>
              <a:lnSpc>
                <a:spcPct val="80000"/>
              </a:lnSpc>
            </a:pPr>
            <a:r>
              <a:rPr lang="en-US" altLang="en-US" sz="1800" dirty="0"/>
              <a:t>National Healthcare Decisions Day exists to remind all people, regardless of age or current health of the importance of making these decisions known.</a:t>
            </a:r>
          </a:p>
          <a:p>
            <a:pPr>
              <a:lnSpc>
                <a:spcPct val="80000"/>
              </a:lnSpc>
            </a:pPr>
            <a:endParaRPr lang="en-US" altLang="en-US" sz="1800" dirty="0"/>
          </a:p>
          <a:p>
            <a:pPr>
              <a:lnSpc>
                <a:spcPct val="80000"/>
              </a:lnSpc>
            </a:pPr>
            <a:r>
              <a:rPr lang="en-US" altLang="en-US" sz="1800" dirty="0"/>
              <a:t>Please be sure to talk about what is important to you to those who may need to make decisions on your behalf, complete your advance directive today and also encourage all those important in your life to do the same.</a:t>
            </a:r>
          </a:p>
          <a:p>
            <a:pPr>
              <a:lnSpc>
                <a:spcPct val="80000"/>
              </a:lnSpc>
            </a:pPr>
            <a:endParaRPr lang="en-US" altLang="en-US" sz="1800" dirty="0"/>
          </a:p>
          <a:p>
            <a:pPr>
              <a:lnSpc>
                <a:spcPct val="80000"/>
              </a:lnSpc>
            </a:pPr>
            <a:r>
              <a:rPr lang="en-US" altLang="en-US" sz="1800" dirty="0"/>
              <a:t>I’m happy to answer any questions you have and for more information, please visit: www.nhdd.org</a:t>
            </a:r>
          </a:p>
          <a:p>
            <a:pPr>
              <a:lnSpc>
                <a:spcPct val="80000"/>
              </a:lnSpc>
              <a:buFontTx/>
              <a:buNone/>
            </a:pPr>
            <a:endParaRPr lang="en-US" alt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228600"/>
            <a:ext cx="7772400" cy="889000"/>
          </a:xfrm>
        </p:spPr>
        <p:txBody>
          <a:bodyPr/>
          <a:lstStyle/>
          <a:p>
            <a:r>
              <a:rPr lang="en-US" altLang="en-US" sz="2400" b="1"/>
              <a:t>Advance Directives Practical Advice</a:t>
            </a:r>
          </a:p>
        </p:txBody>
      </p:sp>
      <p:sp>
        <p:nvSpPr>
          <p:cNvPr id="19459" name="Rectangle 3"/>
          <p:cNvSpPr>
            <a:spLocks noGrp="1" noChangeArrowheads="1"/>
          </p:cNvSpPr>
          <p:nvPr>
            <p:ph type="body" idx="1"/>
          </p:nvPr>
        </p:nvSpPr>
        <p:spPr>
          <a:xfrm>
            <a:off x="1189038" y="2398713"/>
            <a:ext cx="6932612" cy="3182937"/>
          </a:xfrm>
        </p:spPr>
        <p:txBody>
          <a:bodyPr/>
          <a:lstStyle/>
          <a:p>
            <a:pPr marL="533400" indent="-533400"/>
            <a:r>
              <a:rPr lang="en-US" altLang="en-US" b="1"/>
              <a:t>READ IT!</a:t>
            </a:r>
            <a:r>
              <a:rPr lang="en-US" altLang="en-US"/>
              <a:t>  Do not presume you know what it says and do not accept that patient/family have described it accurately.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228600"/>
            <a:ext cx="7772400" cy="1143000"/>
          </a:xfrm>
        </p:spPr>
        <p:txBody>
          <a:bodyPr/>
          <a:lstStyle/>
          <a:p>
            <a:r>
              <a:rPr lang="en-US" altLang="en-US" sz="2400" b="1"/>
              <a:t>Spread the Word</a:t>
            </a:r>
          </a:p>
        </p:txBody>
      </p:sp>
      <p:sp>
        <p:nvSpPr>
          <p:cNvPr id="20483" name="Rectangle 3"/>
          <p:cNvSpPr>
            <a:spLocks noGrp="1" noChangeArrowheads="1"/>
          </p:cNvSpPr>
          <p:nvPr>
            <p:ph type="body" idx="4294967295"/>
          </p:nvPr>
        </p:nvSpPr>
        <p:spPr>
          <a:xfrm>
            <a:off x="762000" y="4038600"/>
            <a:ext cx="6932613" cy="2435225"/>
          </a:xfrm>
        </p:spPr>
        <p:txBody>
          <a:bodyPr/>
          <a:lstStyle/>
          <a:p>
            <a:r>
              <a:rPr lang="en-US" altLang="en-US"/>
              <a:t>NHDD is about you professionally</a:t>
            </a:r>
          </a:p>
          <a:p>
            <a:r>
              <a:rPr lang="en-US" altLang="en-US"/>
              <a:t>NHDD is about you personally</a:t>
            </a:r>
          </a:p>
          <a:p>
            <a:r>
              <a:rPr lang="en-US" altLang="en-US"/>
              <a:t>April 16 or anytime</a:t>
            </a:r>
          </a:p>
          <a:p>
            <a:r>
              <a:rPr lang="en-US" altLang="en-US"/>
              <a:t>Free resources year round at: www.nhdd.org</a:t>
            </a:r>
          </a:p>
        </p:txBody>
      </p:sp>
      <p:pic>
        <p:nvPicPr>
          <p:cNvPr id="3" name="Picture 2" descr="Text&#10;&#10;Description automatically generated with medium confidence">
            <a:extLst>
              <a:ext uri="{FF2B5EF4-FFF2-40B4-BE49-F238E27FC236}">
                <a16:creationId xmlns:a16="http://schemas.microsoft.com/office/drawing/2014/main" id="{BAD7273F-FA61-38C1-E151-FB8F81A3A7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3125" y="1676400"/>
            <a:ext cx="4857750" cy="1905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a:t>Questions?</a:t>
            </a:r>
          </a:p>
        </p:txBody>
      </p:sp>
      <p:sp>
        <p:nvSpPr>
          <p:cNvPr id="22531" name="Text Box 4"/>
          <p:cNvSpPr>
            <a:spLocks noGrp="1" noChangeArrowheads="1"/>
          </p:cNvSpPr>
          <p:nvPr>
            <p:ph type="body" idx="1"/>
          </p:nvPr>
        </p:nvSpPr>
        <p:spPr>
          <a:noFill/>
        </p:spPr>
        <p:txBody>
          <a:bodyPr/>
          <a:lstStyle/>
          <a:p>
            <a:pPr>
              <a:buFontTx/>
              <a:buNone/>
            </a:pPr>
            <a:endParaRPr lang="en-US" altLang="en-US" dirty="0"/>
          </a:p>
          <a:p>
            <a:pPr algn="ctr">
              <a:buFontTx/>
              <a:buNone/>
            </a:pPr>
            <a:r>
              <a:rPr lang="en-US" altLang="en-US" dirty="0"/>
              <a:t>Nathan A. Kottkamp</a:t>
            </a:r>
          </a:p>
          <a:p>
            <a:pPr algn="ctr">
              <a:buFontTx/>
              <a:buNone/>
            </a:pPr>
            <a:r>
              <a:rPr lang="en-US" altLang="en-US" dirty="0"/>
              <a:t>804.420.6028</a:t>
            </a:r>
          </a:p>
          <a:p>
            <a:pPr algn="ctr">
              <a:buFontTx/>
              <a:buNone/>
            </a:pPr>
            <a:r>
              <a:rPr lang="en-US" altLang="en-US" dirty="0"/>
              <a:t>nkottkamp@williamsmullen.com</a:t>
            </a:r>
          </a:p>
          <a:p>
            <a:pPr algn="ctr">
              <a:buFontTx/>
              <a:buNone/>
            </a:pPr>
            <a:r>
              <a:rPr lang="en-US" altLang="en-US" dirty="0"/>
              <a:t>www.nhdd.org</a:t>
            </a:r>
          </a:p>
          <a:p>
            <a:pPr algn="ctr">
              <a:buFontTx/>
              <a:buNone/>
            </a:pPr>
            <a:endParaRPr lang="en-US" altLang="en-US" dirty="0"/>
          </a:p>
          <a:p>
            <a:pPr algn="ctr">
              <a:spcBef>
                <a:spcPct val="0"/>
              </a:spcBef>
              <a:buFontTx/>
              <a:buNone/>
            </a:pPr>
            <a:endParaRPr lang="en-US" altLang="en-US" dirty="0">
              <a:latin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4294967295"/>
          </p:nvPr>
        </p:nvSpPr>
        <p:spPr>
          <a:xfrm>
            <a:off x="381000" y="3200400"/>
            <a:ext cx="8382000" cy="2895600"/>
          </a:xfrm>
        </p:spPr>
        <p:txBody>
          <a:bodyPr/>
          <a:lstStyle/>
          <a:p>
            <a:pPr>
              <a:lnSpc>
                <a:spcPct val="70000"/>
              </a:lnSpc>
            </a:pPr>
            <a:r>
              <a:rPr lang="en-US" altLang="en-US" dirty="0"/>
              <a:t>April 16</a:t>
            </a:r>
          </a:p>
          <a:p>
            <a:pPr>
              <a:lnSpc>
                <a:spcPct val="70000"/>
              </a:lnSpc>
            </a:pPr>
            <a:r>
              <a:rPr lang="en-US" altLang="en-US" dirty="0"/>
              <a:t>Founded by Nathan Kottkamp out of years of experience on ethics committees dealing with situations when people failed to make their healthcare wishes known.</a:t>
            </a:r>
          </a:p>
          <a:p>
            <a:pPr>
              <a:lnSpc>
                <a:spcPct val="70000"/>
              </a:lnSpc>
            </a:pPr>
            <a:r>
              <a:rPr lang="en-US" altLang="en-US" dirty="0"/>
              <a:t>All across the country, health care facilities, health care professionals, chaplains, the legal community and others will be participating in a collective effort to highlight the importance of making advance health care decisions and to provide tools for making these decisions. </a:t>
            </a:r>
          </a:p>
          <a:p>
            <a:r>
              <a:rPr lang="en-US" altLang="en-US" dirty="0"/>
              <a:t>www.nhdd.org</a:t>
            </a:r>
          </a:p>
          <a:p>
            <a:endParaRPr lang="en-US" altLang="en-US" dirty="0"/>
          </a:p>
          <a:p>
            <a:endParaRPr lang="en-US" altLang="en-US" dirty="0"/>
          </a:p>
        </p:txBody>
      </p:sp>
      <p:pic>
        <p:nvPicPr>
          <p:cNvPr id="3" name="Picture 2">
            <a:extLst>
              <a:ext uri="{FF2B5EF4-FFF2-40B4-BE49-F238E27FC236}">
                <a16:creationId xmlns:a16="http://schemas.microsoft.com/office/drawing/2014/main" id="{98A23833-8A4D-6D9B-88A9-86B2A59A35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6962" y="1295400"/>
            <a:ext cx="4410075" cy="172944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a:t>Why April 16?</a:t>
            </a:r>
          </a:p>
        </p:txBody>
      </p:sp>
      <p:sp>
        <p:nvSpPr>
          <p:cNvPr id="5123" name="Rectangle 3"/>
          <p:cNvSpPr>
            <a:spLocks noGrp="1" noChangeArrowheads="1"/>
          </p:cNvSpPr>
          <p:nvPr>
            <p:ph type="body" idx="1"/>
          </p:nvPr>
        </p:nvSpPr>
        <p:spPr/>
        <p:txBody>
          <a:bodyPr/>
          <a:lstStyle/>
          <a:p>
            <a:r>
              <a:rPr lang="en-US" altLang="en-US"/>
              <a:t>“In this world nothing can be said to be certain, except death and taxes.”</a:t>
            </a:r>
          </a:p>
          <a:p>
            <a:pPr lvl="2">
              <a:buFontTx/>
              <a:buNone/>
            </a:pPr>
            <a:r>
              <a:rPr lang="en-US" altLang="en-US"/>
              <a:t>BENJAMIN FRANKLIN, </a:t>
            </a:r>
            <a:r>
              <a:rPr lang="en-US" altLang="en-US" i="1"/>
              <a:t>Letter to Jean Baptiste Le Roy, </a:t>
            </a:r>
            <a:r>
              <a:rPr lang="en-US" altLang="en-US"/>
              <a:t>November 13, 1789</a:t>
            </a:r>
          </a:p>
          <a:p>
            <a:pPr lvl="2">
              <a:buFontTx/>
              <a:buNone/>
            </a:pPr>
            <a:endParaRPr lang="en-US" altLang="en-US"/>
          </a:p>
          <a:p>
            <a:r>
              <a:rPr lang="en-US" altLang="en-US"/>
              <a:t>Of course. . . April 15 is tax day.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a:t>Before there was NHDD</a:t>
            </a:r>
          </a:p>
        </p:txBody>
      </p:sp>
      <p:sp>
        <p:nvSpPr>
          <p:cNvPr id="6147" name="Rectangle 3"/>
          <p:cNvSpPr>
            <a:spLocks noGrp="1" noChangeArrowheads="1"/>
          </p:cNvSpPr>
          <p:nvPr>
            <p:ph type="body" idx="1"/>
          </p:nvPr>
        </p:nvSpPr>
        <p:spPr/>
        <p:txBody>
          <a:bodyPr/>
          <a:lstStyle/>
          <a:p>
            <a:r>
              <a:rPr lang="en-US" altLang="en-US"/>
              <a:t>There was “Virginia Advance Directives Day”</a:t>
            </a:r>
          </a:p>
          <a:p>
            <a:pPr lvl="1"/>
            <a:r>
              <a:rPr lang="en-US" altLang="en-US"/>
              <a:t>2006 and 2007</a:t>
            </a:r>
          </a:p>
          <a:p>
            <a:pPr lvl="1"/>
            <a:r>
              <a:rPr lang="en-US" altLang="en-US"/>
              <a:t>100% hospital participation</a:t>
            </a:r>
          </a:p>
          <a:p>
            <a:pPr lvl="1"/>
            <a:r>
              <a:rPr lang="en-US" altLang="en-US"/>
              <a:t>Several other participants</a:t>
            </a:r>
          </a:p>
          <a:p>
            <a:pPr lvl="1"/>
            <a:r>
              <a:rPr lang="en-US" altLang="en-US"/>
              <a:t>Governor’s proclamations</a:t>
            </a:r>
          </a:p>
          <a:p>
            <a:pPr lvl="1"/>
            <a:r>
              <a:rPr lang="en-US" altLang="en-US"/>
              <a:t>Great media coverage</a:t>
            </a:r>
          </a:p>
          <a:p>
            <a:pPr lvl="1"/>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33400"/>
            <a:ext cx="8153400" cy="685800"/>
          </a:xfrm>
        </p:spPr>
        <p:txBody>
          <a:bodyPr/>
          <a:lstStyle/>
          <a:p>
            <a:r>
              <a:rPr lang="en-US" altLang="en-US" b="1"/>
              <a:t>U.S. Legal Requirements for Advance Directives</a:t>
            </a:r>
          </a:p>
        </p:txBody>
      </p:sp>
      <p:sp>
        <p:nvSpPr>
          <p:cNvPr id="7171" name="Rectangle 3"/>
          <p:cNvSpPr>
            <a:spLocks noGrp="1" noChangeArrowheads="1"/>
          </p:cNvSpPr>
          <p:nvPr>
            <p:ph type="body" idx="1"/>
          </p:nvPr>
        </p:nvSpPr>
        <p:spPr>
          <a:xfrm>
            <a:off x="457200" y="1752600"/>
            <a:ext cx="8229600" cy="4267200"/>
          </a:xfrm>
        </p:spPr>
        <p:txBody>
          <a:bodyPr/>
          <a:lstStyle/>
          <a:p>
            <a:r>
              <a:rPr lang="en-US" altLang="en-US" sz="1800"/>
              <a:t>Patient Self-Determination Act of 1990</a:t>
            </a:r>
          </a:p>
          <a:p>
            <a:pPr lvl="1">
              <a:buFontTx/>
              <a:buChar char="•"/>
            </a:pPr>
            <a:r>
              <a:rPr lang="en-US" altLang="en-US" sz="1800"/>
              <a:t>42 U.S.C. §  1395cc(f)</a:t>
            </a:r>
          </a:p>
          <a:p>
            <a:r>
              <a:rPr lang="en-US" altLang="en-US" sz="1800"/>
              <a:t>CMS Conditions of Participation</a:t>
            </a:r>
          </a:p>
          <a:p>
            <a:pPr lvl="1">
              <a:buFontTx/>
              <a:buChar char="•"/>
            </a:pPr>
            <a:r>
              <a:rPr lang="en-US" altLang="en-US" sz="1800"/>
              <a:t>42 C.F.R. §  489.102</a:t>
            </a:r>
          </a:p>
          <a:p>
            <a:r>
              <a:rPr lang="en-US" altLang="en-US" sz="1800"/>
              <a:t>Joint Commission Patient’s Rights Standards (RI.01.05.01)</a:t>
            </a:r>
          </a:p>
          <a:p>
            <a:r>
              <a:rPr lang="en-US" altLang="en-US" sz="1800"/>
              <a:t>AAAHC Patient’s Rights Standards</a:t>
            </a:r>
          </a:p>
          <a:p>
            <a:r>
              <a:rPr lang="en-US" altLang="en-US" sz="1800"/>
              <a:t>ASC Conditions for Coverage </a:t>
            </a:r>
          </a:p>
          <a:p>
            <a:pPr lvl="1">
              <a:buFontTx/>
              <a:buChar char="•"/>
            </a:pPr>
            <a:r>
              <a:rPr lang="en-US" altLang="en-US" sz="1800"/>
              <a:t>42 C.F.R. §  416.50</a:t>
            </a:r>
          </a:p>
          <a:p>
            <a:r>
              <a:rPr lang="en-US" altLang="en-US" sz="1800"/>
              <a:t>Dialysis Facilities Conditions for Coverage</a:t>
            </a:r>
          </a:p>
          <a:p>
            <a:pPr lvl="1">
              <a:buFontTx/>
              <a:buChar char="•"/>
            </a:pPr>
            <a:r>
              <a:rPr lang="en-US" altLang="en-US" sz="1800"/>
              <a:t>42 C.F.R. §§ 494.70 &amp; 494.170</a:t>
            </a:r>
          </a:p>
          <a:p>
            <a:r>
              <a:rPr lang="en-US" altLang="en-US" sz="1800"/>
              <a:t>Physician Quality Reporting Initiative</a:t>
            </a:r>
          </a:p>
          <a:p>
            <a:pPr lvl="1">
              <a:buFontTx/>
              <a:buChar char="•"/>
            </a:pPr>
            <a:r>
              <a:rPr lang="en-US" altLang="en-US" sz="1800"/>
              <a:t>www.cms.hhs.gov/PQRI/31_PQRIToolKit.asp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a:t>42 CFR 489.102 Conditions of Participation</a:t>
            </a:r>
          </a:p>
        </p:txBody>
      </p:sp>
      <p:sp>
        <p:nvSpPr>
          <p:cNvPr id="8195" name="Rectangle 3"/>
          <p:cNvSpPr>
            <a:spLocks noGrp="1" noChangeArrowheads="1"/>
          </p:cNvSpPr>
          <p:nvPr>
            <p:ph type="body" idx="1"/>
          </p:nvPr>
        </p:nvSpPr>
        <p:spPr/>
        <p:txBody>
          <a:bodyPr/>
          <a:lstStyle/>
          <a:p>
            <a:pPr>
              <a:lnSpc>
                <a:spcPct val="90000"/>
              </a:lnSpc>
            </a:pPr>
            <a:r>
              <a:rPr lang="en-US" altLang="en-US"/>
              <a:t>Hospitals, critical access hospitals, skilled nursing facilities, nursing facilities, home health agencies, providers of home health care (and for Medicaid purposes, providers of personal care services), hospices, and religious nonmedical health care institutions </a:t>
            </a:r>
            <a:r>
              <a:rPr lang="en-US" altLang="en-US" b="1" u="sng"/>
              <a:t>must</a:t>
            </a:r>
            <a:r>
              <a:rPr lang="en-US" altLang="en-US"/>
              <a:t>: </a:t>
            </a:r>
          </a:p>
          <a:p>
            <a:pPr lvl="1">
              <a:lnSpc>
                <a:spcPct val="90000"/>
              </a:lnSpc>
            </a:pPr>
            <a:r>
              <a:rPr lang="en-US" altLang="en-US"/>
              <a:t>Maintain written policies and procedures concerning advance directives with respect to all adult individuals </a:t>
            </a:r>
          </a:p>
          <a:p>
            <a:pPr lvl="1">
              <a:lnSpc>
                <a:spcPct val="90000"/>
              </a:lnSpc>
            </a:pPr>
            <a:r>
              <a:rPr lang="en-US" altLang="en-US"/>
              <a:t>Provide for education of staff concerning its policies and procedures on advance directives </a:t>
            </a:r>
          </a:p>
          <a:p>
            <a:pPr lvl="1">
              <a:lnSpc>
                <a:spcPct val="90000"/>
              </a:lnSpc>
            </a:pPr>
            <a:r>
              <a:rPr lang="en-US" altLang="en-US"/>
              <a:t>Provide for community education regarding issues concerning advance directives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a:t>But…The Law Isn’t the REAL Reason for NHDD</a:t>
            </a:r>
          </a:p>
        </p:txBody>
      </p:sp>
      <p:sp>
        <p:nvSpPr>
          <p:cNvPr id="9219" name="Content Placeholder 2"/>
          <p:cNvSpPr>
            <a:spLocks noGrp="1"/>
          </p:cNvSpPr>
          <p:nvPr>
            <p:ph idx="1"/>
          </p:nvPr>
        </p:nvSpPr>
        <p:spPr/>
        <p:txBody>
          <a:bodyPr/>
          <a:lstStyle/>
          <a:p>
            <a:r>
              <a:rPr lang="en-US" altLang="en-US" dirty="0"/>
              <a:t>Advance care planning is the right thing to do.</a:t>
            </a:r>
          </a:p>
          <a:p>
            <a:r>
              <a:rPr lang="en-US" altLang="en-US" dirty="0"/>
              <a:t>For all adults</a:t>
            </a:r>
          </a:p>
          <a:p>
            <a:pPr lvl="1"/>
            <a:r>
              <a:rPr lang="en-US" altLang="en-US" dirty="0"/>
              <a:t>Regardless of age</a:t>
            </a:r>
          </a:p>
          <a:p>
            <a:pPr lvl="1"/>
            <a:r>
              <a:rPr lang="en-US" altLang="en-US" dirty="0"/>
              <a:t>Regardless of current health status</a:t>
            </a:r>
          </a:p>
          <a:p>
            <a:pPr lvl="1"/>
            <a:r>
              <a:rPr lang="en-US" altLang="en-US" dirty="0"/>
              <a:t>Regardless of one’s specific choices</a:t>
            </a:r>
          </a:p>
          <a:p>
            <a:r>
              <a:rPr lang="en-US" altLang="en-US" dirty="0"/>
              <a:t>It’s a way to have a say in your care, be in control, and share what matters to you (your values) with those important in your life.</a:t>
            </a:r>
          </a:p>
          <a:p>
            <a:r>
              <a:rPr lang="en-US" dirty="0"/>
              <a:t>Talking with the important people in our life can bring us closer together.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09600" y="228600"/>
            <a:ext cx="8458200" cy="1143000"/>
          </a:xfrm>
        </p:spPr>
        <p:txBody>
          <a:bodyPr/>
          <a:lstStyle/>
          <a:p>
            <a:r>
              <a:rPr lang="en-US" altLang="en-US" b="1" dirty="0"/>
              <a:t>Helps Everyone Work Together To Support Patients </a:t>
            </a:r>
          </a:p>
        </p:txBody>
      </p:sp>
      <p:grpSp>
        <p:nvGrpSpPr>
          <p:cNvPr id="13315" name="Group 3"/>
          <p:cNvGrpSpPr>
            <a:grpSpLocks/>
          </p:cNvGrpSpPr>
          <p:nvPr/>
        </p:nvGrpSpPr>
        <p:grpSpPr bwMode="auto">
          <a:xfrm>
            <a:off x="914400" y="1676400"/>
            <a:ext cx="7086600" cy="4724400"/>
            <a:chOff x="576" y="1344"/>
            <a:chExt cx="4464" cy="2976"/>
          </a:xfrm>
        </p:grpSpPr>
        <p:pic>
          <p:nvPicPr>
            <p:cNvPr id="13317" name="Picture 4" descr="MPj0439356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0" y="1680"/>
              <a:ext cx="2352" cy="2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Text Box 5"/>
            <p:cNvSpPr txBox="1">
              <a:spLocks noChangeArrowheads="1"/>
            </p:cNvSpPr>
            <p:nvPr/>
          </p:nvSpPr>
          <p:spPr bwMode="auto">
            <a:xfrm>
              <a:off x="2448" y="1344"/>
              <a:ext cx="76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Optima" pitchFamily="2" charset="0"/>
                </a:defRPr>
              </a:lvl1pPr>
              <a:lvl2pPr marL="742950" indent="-285750">
                <a:spcBef>
                  <a:spcPct val="20000"/>
                </a:spcBef>
                <a:buChar char="–"/>
                <a:defRPr sz="2200">
                  <a:solidFill>
                    <a:schemeClr val="tx1"/>
                  </a:solidFill>
                  <a:latin typeface="Optima" pitchFamily="2" charset="0"/>
                </a:defRPr>
              </a:lvl2pPr>
              <a:lvl3pPr marL="1143000" indent="-228600">
                <a:spcBef>
                  <a:spcPct val="20000"/>
                </a:spcBef>
                <a:buChar char="•"/>
                <a:defRPr sz="2000">
                  <a:solidFill>
                    <a:schemeClr val="tx1"/>
                  </a:solidFill>
                  <a:latin typeface="Optima" pitchFamily="2" charset="0"/>
                </a:defRPr>
              </a:lvl3pPr>
              <a:lvl4pPr marL="1600200" indent="-228600">
                <a:spcBef>
                  <a:spcPct val="20000"/>
                </a:spcBef>
                <a:buChar char="–"/>
                <a:defRPr>
                  <a:solidFill>
                    <a:schemeClr val="tx1"/>
                  </a:solidFill>
                  <a:latin typeface="Optima" pitchFamily="2"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a:latin typeface="Times New Roman" panose="02020603050405020304" pitchFamily="18" charset="0"/>
                </a:rPr>
                <a:t>Patients</a:t>
              </a:r>
            </a:p>
          </p:txBody>
        </p:sp>
        <p:sp>
          <p:nvSpPr>
            <p:cNvPr id="13319" name="Text Box 6"/>
            <p:cNvSpPr txBox="1">
              <a:spLocks noChangeArrowheads="1"/>
            </p:cNvSpPr>
            <p:nvPr/>
          </p:nvSpPr>
          <p:spPr bwMode="auto">
            <a:xfrm>
              <a:off x="4080" y="2400"/>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Optima" pitchFamily="2" charset="0"/>
                </a:defRPr>
              </a:lvl1pPr>
              <a:lvl2pPr marL="742950" indent="-285750">
                <a:spcBef>
                  <a:spcPct val="20000"/>
                </a:spcBef>
                <a:buChar char="–"/>
                <a:defRPr sz="2200">
                  <a:solidFill>
                    <a:schemeClr val="tx1"/>
                  </a:solidFill>
                  <a:latin typeface="Optima" pitchFamily="2" charset="0"/>
                </a:defRPr>
              </a:lvl2pPr>
              <a:lvl3pPr marL="1143000" indent="-228600">
                <a:spcBef>
                  <a:spcPct val="20000"/>
                </a:spcBef>
                <a:buChar char="•"/>
                <a:defRPr sz="2000">
                  <a:solidFill>
                    <a:schemeClr val="tx1"/>
                  </a:solidFill>
                  <a:latin typeface="Optima" pitchFamily="2" charset="0"/>
                </a:defRPr>
              </a:lvl3pPr>
              <a:lvl4pPr marL="1600200" indent="-228600">
                <a:spcBef>
                  <a:spcPct val="20000"/>
                </a:spcBef>
                <a:buChar char="–"/>
                <a:defRPr>
                  <a:solidFill>
                    <a:schemeClr val="tx1"/>
                  </a:solidFill>
                  <a:latin typeface="Optima" pitchFamily="2"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a:latin typeface="Times New Roman" panose="02020603050405020304" pitchFamily="18" charset="0"/>
                </a:rPr>
                <a:t>Physicians</a:t>
              </a:r>
            </a:p>
          </p:txBody>
        </p:sp>
        <p:sp>
          <p:nvSpPr>
            <p:cNvPr id="13320" name="Text Box 7"/>
            <p:cNvSpPr txBox="1">
              <a:spLocks noChangeArrowheads="1"/>
            </p:cNvSpPr>
            <p:nvPr/>
          </p:nvSpPr>
          <p:spPr bwMode="auto">
            <a:xfrm>
              <a:off x="2448" y="4032"/>
              <a:ext cx="9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Optima" pitchFamily="2" charset="0"/>
                </a:defRPr>
              </a:lvl1pPr>
              <a:lvl2pPr marL="742950" indent="-285750">
                <a:spcBef>
                  <a:spcPct val="20000"/>
                </a:spcBef>
                <a:buChar char="–"/>
                <a:defRPr sz="2200">
                  <a:solidFill>
                    <a:schemeClr val="tx1"/>
                  </a:solidFill>
                  <a:latin typeface="Optima" pitchFamily="2" charset="0"/>
                </a:defRPr>
              </a:lvl2pPr>
              <a:lvl3pPr marL="1143000" indent="-228600">
                <a:spcBef>
                  <a:spcPct val="20000"/>
                </a:spcBef>
                <a:buChar char="•"/>
                <a:defRPr sz="2000">
                  <a:solidFill>
                    <a:schemeClr val="tx1"/>
                  </a:solidFill>
                  <a:latin typeface="Optima" pitchFamily="2" charset="0"/>
                </a:defRPr>
              </a:lvl3pPr>
              <a:lvl4pPr marL="1600200" indent="-228600">
                <a:spcBef>
                  <a:spcPct val="20000"/>
                </a:spcBef>
                <a:buChar char="–"/>
                <a:defRPr>
                  <a:solidFill>
                    <a:schemeClr val="tx1"/>
                  </a:solidFill>
                  <a:latin typeface="Optima" pitchFamily="2"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a:latin typeface="Times New Roman" panose="02020603050405020304" pitchFamily="18" charset="0"/>
                </a:rPr>
                <a:t>Families</a:t>
              </a:r>
            </a:p>
          </p:txBody>
        </p:sp>
        <p:sp>
          <p:nvSpPr>
            <p:cNvPr id="13321" name="Text Box 8"/>
            <p:cNvSpPr txBox="1">
              <a:spLocks noChangeArrowheads="1"/>
            </p:cNvSpPr>
            <p:nvPr/>
          </p:nvSpPr>
          <p:spPr bwMode="auto">
            <a:xfrm>
              <a:off x="576" y="2208"/>
              <a:ext cx="1056"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Optima" pitchFamily="2" charset="0"/>
                </a:defRPr>
              </a:lvl1pPr>
              <a:lvl2pPr marL="742950" indent="-285750">
                <a:spcBef>
                  <a:spcPct val="20000"/>
                </a:spcBef>
                <a:buChar char="–"/>
                <a:defRPr sz="2200">
                  <a:solidFill>
                    <a:schemeClr val="tx1"/>
                  </a:solidFill>
                  <a:latin typeface="Optima" pitchFamily="2" charset="0"/>
                </a:defRPr>
              </a:lvl2pPr>
              <a:lvl3pPr marL="1143000" indent="-228600">
                <a:spcBef>
                  <a:spcPct val="20000"/>
                </a:spcBef>
                <a:buChar char="•"/>
                <a:defRPr sz="2000">
                  <a:solidFill>
                    <a:schemeClr val="tx1"/>
                  </a:solidFill>
                  <a:latin typeface="Optima" pitchFamily="2" charset="0"/>
                </a:defRPr>
              </a:lvl3pPr>
              <a:lvl4pPr marL="1600200" indent="-228600">
                <a:spcBef>
                  <a:spcPct val="20000"/>
                </a:spcBef>
                <a:buChar char="–"/>
                <a:defRPr>
                  <a:solidFill>
                    <a:schemeClr val="tx1"/>
                  </a:solidFill>
                  <a:latin typeface="Optima" pitchFamily="2"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r>
                <a:rPr lang="en-US" altLang="en-US">
                  <a:latin typeface="Times New Roman" panose="02020603050405020304" pitchFamily="18" charset="0"/>
                </a:rPr>
                <a:t>Nurses &amp; Other Staff</a:t>
              </a:r>
            </a:p>
          </p:txBody>
        </p:sp>
      </p:grpSp>
      <p:sp>
        <p:nvSpPr>
          <p:cNvPr id="13316" name="Text Box 9"/>
          <p:cNvSpPr txBox="1">
            <a:spLocks noChangeArrowheads="1"/>
          </p:cNvSpPr>
          <p:nvPr/>
        </p:nvSpPr>
        <p:spPr bwMode="auto">
          <a:xfrm>
            <a:off x="1143000" y="5029200"/>
            <a:ext cx="1447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2400">
                <a:solidFill>
                  <a:schemeClr val="tx1"/>
                </a:solidFill>
                <a:latin typeface="Optima" pitchFamily="2" charset="0"/>
              </a:defRPr>
            </a:lvl1pPr>
            <a:lvl2pPr marL="742950" indent="-285750">
              <a:spcBef>
                <a:spcPct val="20000"/>
              </a:spcBef>
              <a:buChar char="–"/>
              <a:defRPr sz="2200">
                <a:solidFill>
                  <a:schemeClr val="tx1"/>
                </a:solidFill>
                <a:latin typeface="Optima" pitchFamily="2" charset="0"/>
              </a:defRPr>
            </a:lvl2pPr>
            <a:lvl3pPr marL="1143000" indent="-228600">
              <a:spcBef>
                <a:spcPct val="20000"/>
              </a:spcBef>
              <a:buChar char="•"/>
              <a:defRPr sz="2000">
                <a:solidFill>
                  <a:schemeClr val="tx1"/>
                </a:solidFill>
                <a:latin typeface="Optima" pitchFamily="2" charset="0"/>
              </a:defRPr>
            </a:lvl3pPr>
            <a:lvl4pPr marL="1600200" indent="-228600">
              <a:spcBef>
                <a:spcPct val="20000"/>
              </a:spcBef>
              <a:buChar char="–"/>
              <a:defRPr>
                <a:solidFill>
                  <a:schemeClr val="tx1"/>
                </a:solidFill>
                <a:latin typeface="Optima" pitchFamily="2"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50000"/>
              </a:spcBef>
              <a:buFontTx/>
              <a:buNone/>
            </a:pPr>
            <a:endParaRPr lang="en-US" altLang="en-US" sz="1800">
              <a:latin typeface="Tahoma" panose="020B060403050404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685800" y="228600"/>
            <a:ext cx="7772400" cy="1143000"/>
          </a:xfrm>
        </p:spPr>
        <p:txBody>
          <a:bodyPr/>
          <a:lstStyle/>
          <a:p>
            <a:r>
              <a:rPr lang="en-US" altLang="en-US" sz="2400" b="1" dirty="0"/>
              <a:t>Action to Take</a:t>
            </a:r>
          </a:p>
        </p:txBody>
      </p:sp>
      <p:sp>
        <p:nvSpPr>
          <p:cNvPr id="14339" name="Rectangle 3"/>
          <p:cNvSpPr>
            <a:spLocks noGrp="1" noChangeArrowheads="1"/>
          </p:cNvSpPr>
          <p:nvPr>
            <p:ph type="body" idx="4294967295"/>
          </p:nvPr>
        </p:nvSpPr>
        <p:spPr>
          <a:xfrm>
            <a:off x="762000" y="3352800"/>
            <a:ext cx="6932613" cy="3276600"/>
          </a:xfrm>
        </p:spPr>
        <p:txBody>
          <a:bodyPr/>
          <a:lstStyle/>
          <a:p>
            <a:pPr>
              <a:lnSpc>
                <a:spcPct val="80000"/>
              </a:lnSpc>
            </a:pPr>
            <a:r>
              <a:rPr lang="en-US" altLang="en-US" dirty="0"/>
              <a:t>Lead by example – Do your own </a:t>
            </a:r>
          </a:p>
          <a:p>
            <a:pPr lvl="1">
              <a:lnSpc>
                <a:spcPct val="80000"/>
              </a:lnSpc>
              <a:buFontTx/>
              <a:buChar char="•"/>
            </a:pPr>
            <a:r>
              <a:rPr lang="en-US" altLang="en-US" sz="2400" dirty="0"/>
              <a:t>For the benefit of those important in your life  (loved ones, close friend, family)</a:t>
            </a:r>
          </a:p>
          <a:p>
            <a:pPr lvl="1">
              <a:lnSpc>
                <a:spcPct val="80000"/>
              </a:lnSpc>
              <a:buFontTx/>
              <a:buChar char="•"/>
            </a:pPr>
            <a:r>
              <a:rPr lang="en-US" altLang="en-US" sz="2400" dirty="0"/>
              <a:t>To understand what patients go through when completing their advance directives</a:t>
            </a:r>
          </a:p>
          <a:p>
            <a:pPr>
              <a:lnSpc>
                <a:spcPct val="80000"/>
              </a:lnSpc>
            </a:pPr>
            <a:r>
              <a:rPr lang="en-US" altLang="en-US" dirty="0"/>
              <a:t>Talk with others</a:t>
            </a:r>
          </a:p>
          <a:p>
            <a:pPr>
              <a:lnSpc>
                <a:spcPct val="80000"/>
              </a:lnSpc>
            </a:pPr>
            <a:r>
              <a:rPr lang="en-US" altLang="en-US" dirty="0"/>
              <a:t>Volunteer to speak</a:t>
            </a:r>
          </a:p>
          <a:p>
            <a:pPr>
              <a:lnSpc>
                <a:spcPct val="80000"/>
              </a:lnSpc>
            </a:pPr>
            <a:r>
              <a:rPr lang="en-US" altLang="en-US" dirty="0"/>
              <a:t>Collaborate in the community</a:t>
            </a:r>
          </a:p>
          <a:p>
            <a:pPr>
              <a:lnSpc>
                <a:spcPct val="80000"/>
              </a:lnSpc>
            </a:pPr>
            <a:r>
              <a:rPr lang="en-US" altLang="en-US" dirty="0"/>
              <a:t>Share the resources</a:t>
            </a:r>
          </a:p>
        </p:txBody>
      </p:sp>
      <p:pic>
        <p:nvPicPr>
          <p:cNvPr id="3" name="Picture 2" descr="Text&#10;&#10;Description automatically generated with medium confidence">
            <a:extLst>
              <a:ext uri="{FF2B5EF4-FFF2-40B4-BE49-F238E27FC236}">
                <a16:creationId xmlns:a16="http://schemas.microsoft.com/office/drawing/2014/main" id="{1A610214-B957-8F99-BDE3-7FB0F98A49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43125" y="1333870"/>
            <a:ext cx="4857750" cy="1905000"/>
          </a:xfrm>
          <a:prstGeom prst="rect">
            <a:avLst/>
          </a:prstGeom>
        </p:spPr>
      </p:pic>
    </p:spTree>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Optima"/>
        <a:ea typeface=""/>
        <a:cs typeface=""/>
      </a:majorFont>
      <a:minorFont>
        <a:latin typeface="Opti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567D2E5533AFB458D76369280E50886" ma:contentTypeVersion="20" ma:contentTypeDescription="Create a new document." ma:contentTypeScope="" ma:versionID="55cadcac540521b2ddd2bdfaec8827c1">
  <xsd:schema xmlns:xsd="http://www.w3.org/2001/XMLSchema" xmlns:xs="http://www.w3.org/2001/XMLSchema" xmlns:p="http://schemas.microsoft.com/office/2006/metadata/properties" xmlns:ns1="http://schemas.microsoft.com/sharepoint/v3" xmlns:ns2="e199e7d1-6e79-497e-ba8e-f1af98673971" xmlns:ns3="d0f7cc75-9e56-436c-8828-e6ad7336cbfc" targetNamespace="http://schemas.microsoft.com/office/2006/metadata/properties" ma:root="true" ma:fieldsID="d3faaa5b9754486995039ed2febbc061" ns1:_="" ns2:_="" ns3:_="">
    <xsd:import namespace="http://schemas.microsoft.com/sharepoint/v3"/>
    <xsd:import namespace="e199e7d1-6e79-497e-ba8e-f1af98673971"/>
    <xsd:import namespace="d0f7cc75-9e56-436c-8828-e6ad7336cbfc"/>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1:_ip_UnifiedCompliancePolicyProperties" minOccurs="0"/>
                <xsd:element ref="ns1:_ip_UnifiedCompliancePolicyUIAction"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99e7d1-6e79-497e-ba8e-f1af986739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5b42dca9-b6c9-4f7f-8b4a-82ce744a28f3"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f7cc75-9e56-436c-8828-e6ad7336cbf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4b45484b-4e1b-4092-b3d8-5e2b818d90ec}" ma:internalName="TaxCatchAll" ma:showField="CatchAllData" ma:web="d0f7cc75-9e56-436c-8828-e6ad7336cb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e199e7d1-6e79-497e-ba8e-f1af98673971">
      <Terms xmlns="http://schemas.microsoft.com/office/infopath/2007/PartnerControls"/>
    </lcf76f155ced4ddcb4097134ff3c332f>
    <_ip_UnifiedCompliancePolicyProperties xmlns="http://schemas.microsoft.com/sharepoint/v3" xsi:nil="true"/>
    <TaxCatchAll xmlns="d0f7cc75-9e56-436c-8828-e6ad7336cbfc" xsi:nil="true"/>
  </documentManagement>
</p:properties>
</file>

<file path=customXml/itemProps1.xml><?xml version="1.0" encoding="utf-8"?>
<ds:datastoreItem xmlns:ds="http://schemas.openxmlformats.org/officeDocument/2006/customXml" ds:itemID="{39528AF2-31A8-4728-8EE5-FE26BBC6401C}">
  <ds:schemaRefs>
    <ds:schemaRef ds:uri="http://schemas.microsoft.com/sharepoint/v3/contenttype/forms"/>
  </ds:schemaRefs>
</ds:datastoreItem>
</file>

<file path=customXml/itemProps2.xml><?xml version="1.0" encoding="utf-8"?>
<ds:datastoreItem xmlns:ds="http://schemas.openxmlformats.org/officeDocument/2006/customXml" ds:itemID="{78E6C430-5CF6-403D-B536-41C55E0822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199e7d1-6e79-497e-ba8e-f1af98673971"/>
    <ds:schemaRef ds:uri="d0f7cc75-9e56-436c-8828-e6ad7336cbf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62B9A5-E26D-4E03-898E-0F671CA67B81}">
  <ds:schemaRefs>
    <ds:schemaRef ds:uri="http://schemas.microsoft.com/office/2006/metadata/properties"/>
    <ds:schemaRef ds:uri="http://schemas.microsoft.com/office/infopath/2007/PartnerControls"/>
    <ds:schemaRef ds:uri="http://schemas.microsoft.com/sharepoint/v3"/>
    <ds:schemaRef ds:uri="e199e7d1-6e79-497e-ba8e-f1af98673971"/>
    <ds:schemaRef ds:uri="d0f7cc75-9e56-436c-8828-e6ad7336cbfc"/>
  </ds:schemaRefs>
</ds:datastoreItem>
</file>

<file path=docMetadata/LabelInfo.xml><?xml version="1.0" encoding="utf-8"?>
<clbl:labelList xmlns:clbl="http://schemas.microsoft.com/office/2020/mipLabelMetadata">
  <clbl:label id="{ae635716-f192-4ebc-a7c0-71136d785df2}" enabled="0" method="" siteId="{ae635716-f192-4ebc-a7c0-71136d785df2}" removed="1"/>
</clbl:labelList>
</file>

<file path=docProps/app.xml><?xml version="1.0" encoding="utf-8"?>
<Properties xmlns="http://schemas.openxmlformats.org/officeDocument/2006/extended-properties" xmlns:vt="http://schemas.openxmlformats.org/officeDocument/2006/docPropsVTypes">
  <Template/>
  <TotalTime>24</TotalTime>
  <Words>1037</Words>
  <Application>Microsoft Office PowerPoint</Application>
  <PresentationFormat>On-screen Show (4:3)</PresentationFormat>
  <Paragraphs>110</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Helvetica</vt:lpstr>
      <vt:lpstr>Optima</vt:lpstr>
      <vt:lpstr>Tahoma</vt:lpstr>
      <vt:lpstr>Times New Roman</vt:lpstr>
      <vt:lpstr>blank</vt:lpstr>
      <vt:lpstr>PowerPoint Presentation</vt:lpstr>
      <vt:lpstr>PowerPoint Presentation</vt:lpstr>
      <vt:lpstr>Why April 16?</vt:lpstr>
      <vt:lpstr>Before there was NHDD</vt:lpstr>
      <vt:lpstr>U.S. Legal Requirements for Advance Directives</vt:lpstr>
      <vt:lpstr>42 CFR 489.102 Conditions of Participation</vt:lpstr>
      <vt:lpstr>But…The Law Isn’t the REAL Reason for NHDD</vt:lpstr>
      <vt:lpstr>Helps Everyone Work Together To Support Patients </vt:lpstr>
      <vt:lpstr>Action to Take</vt:lpstr>
      <vt:lpstr>Results from First 10 years</vt:lpstr>
      <vt:lpstr>Some Key Discussion Points</vt:lpstr>
      <vt:lpstr>Four Questions</vt:lpstr>
      <vt:lpstr>National Healthcare Decisions Day Script</vt:lpstr>
      <vt:lpstr>Advance Directives Practical Advice</vt:lpstr>
      <vt:lpstr>Spread the Word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Trout</dc:creator>
  <cp:lastModifiedBy>Shubhi Tandon</cp:lastModifiedBy>
  <cp:revision>5</cp:revision>
  <dcterms:created xsi:type="dcterms:W3CDTF">2015-05-03T00:57:25Z</dcterms:created>
  <dcterms:modified xsi:type="dcterms:W3CDTF">2024-07-29T17:45:23Z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0x0101002567D2E5533AFB458D76369280E50886</vt:lpwstr>
  </property>
</Properties>
</file>