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56" r:id="rId5"/>
    <p:sldId id="279" r:id="rId6"/>
    <p:sldId id="280" r:id="rId7"/>
    <p:sldId id="257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48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C3"/>
    <a:srgbClr val="455560"/>
    <a:srgbClr val="11D4FF"/>
    <a:srgbClr val="D6F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48060C-5EC6-4F0F-A4B4-BE30A8078BB0}" v="42" dt="2023-03-21T19:42:00.2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04" autoAdjust="0"/>
  </p:normalViewPr>
  <p:slideViewPr>
    <p:cSldViewPr snapToGrid="0">
      <p:cViewPr varScale="1">
        <p:scale>
          <a:sx n="64" d="100"/>
          <a:sy n="64" d="100"/>
        </p:scale>
        <p:origin x="1340" y="48"/>
      </p:cViewPr>
      <p:guideLst>
        <p:guide orient="horz" pos="648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237EF62-89C6-4509-B114-4392D077539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EB2F68-A00D-4149-84AD-540CE1E76D0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221AA-32B6-499E-A06B-4C3853284D20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1470FE-BDE1-4C99-8386-990333A6C73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AEEFFE-FD58-42D3-81F4-56DCB7B03F0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E4CFF8-1179-42F2-9E6A-169D5482F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71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ACE0D8-2898-4B62-82EE-117702CC430D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78410-276B-4DBD-892B-D047C5A56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865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80031AE-8217-417A-8F9A-E30939FB58C6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Review objectives for the presentation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8865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BE1B7180-934D-4B4C-9F6A-3BA85F60A81F}"/>
              </a:ext>
            </a:extLst>
          </p:cNvPr>
          <p:cNvGrpSpPr>
            <a:grpSpLocks/>
          </p:cNvGrpSpPr>
          <p:nvPr userDrawn="1"/>
        </p:nvGrpSpPr>
        <p:grpSpPr>
          <a:xfrm>
            <a:off x="4295776" y="-250024"/>
            <a:ext cx="7778550" cy="6901560"/>
            <a:chOff x="6005085" y="243020"/>
            <a:chExt cx="7664107" cy="7455928"/>
          </a:xfrm>
        </p:grpSpPr>
        <p:sp>
          <p:nvSpPr>
            <p:cNvPr id="12" name="Graphic 4">
              <a:extLst>
                <a:ext uri="{FF2B5EF4-FFF2-40B4-BE49-F238E27FC236}">
                  <a16:creationId xmlns:a16="http://schemas.microsoft.com/office/drawing/2014/main" id="{50399134-847B-4839-894E-A99381403917}"/>
                </a:ext>
              </a:extLst>
            </p:cNvPr>
            <p:cNvSpPr/>
            <p:nvPr userDrawn="1"/>
          </p:nvSpPr>
          <p:spPr>
            <a:xfrm rot="4319383">
              <a:off x="6305590" y="335345"/>
              <a:ext cx="7455928" cy="7271277"/>
            </a:xfrm>
            <a:custGeom>
              <a:avLst/>
              <a:gdLst>
                <a:gd name="connsiteX0" fmla="*/ 3006252 w 5586068"/>
                <a:gd name="connsiteY0" fmla="*/ 9676 h 5024960"/>
                <a:gd name="connsiteX1" fmla="*/ 307567 w 5586068"/>
                <a:gd name="connsiteY1" fmla="*/ 1425942 h 5024960"/>
                <a:gd name="connsiteX2" fmla="*/ 425211 w 5586068"/>
                <a:gd name="connsiteY2" fmla="*/ 3954481 h 5024960"/>
                <a:gd name="connsiteX3" fmla="*/ 1808745 w 5586068"/>
                <a:gd name="connsiteY3" fmla="*/ 4859985 h 5024960"/>
                <a:gd name="connsiteX4" fmla="*/ 3475857 w 5586068"/>
                <a:gd name="connsiteY4" fmla="*/ 5016195 h 5024960"/>
                <a:gd name="connsiteX5" fmla="*/ 5026621 w 5586068"/>
                <a:gd name="connsiteY5" fmla="*/ 4521636 h 5024960"/>
                <a:gd name="connsiteX6" fmla="*/ 5580812 w 5586068"/>
                <a:gd name="connsiteY6" fmla="*/ 3073608 h 5024960"/>
                <a:gd name="connsiteX7" fmla="*/ 5006527 w 5586068"/>
                <a:gd name="connsiteY7" fmla="*/ 1075603 h 5024960"/>
                <a:gd name="connsiteX8" fmla="*/ 2990048 w 5586068"/>
                <a:gd name="connsiteY8" fmla="*/ 51807 h 5024960"/>
                <a:gd name="connsiteX0" fmla="*/ 3006252 w 5586068"/>
                <a:gd name="connsiteY0" fmla="*/ 9676 h 5024960"/>
                <a:gd name="connsiteX1" fmla="*/ 307567 w 5586068"/>
                <a:gd name="connsiteY1" fmla="*/ 1425942 h 5024960"/>
                <a:gd name="connsiteX2" fmla="*/ 425211 w 5586068"/>
                <a:gd name="connsiteY2" fmla="*/ 3954481 h 5024960"/>
                <a:gd name="connsiteX3" fmla="*/ 1808745 w 5586068"/>
                <a:gd name="connsiteY3" fmla="*/ 4859985 h 5024960"/>
                <a:gd name="connsiteX4" fmla="*/ 3475857 w 5586068"/>
                <a:gd name="connsiteY4" fmla="*/ 5016195 h 5024960"/>
                <a:gd name="connsiteX5" fmla="*/ 5026621 w 5586068"/>
                <a:gd name="connsiteY5" fmla="*/ 4521636 h 5024960"/>
                <a:gd name="connsiteX6" fmla="*/ 5580812 w 5586068"/>
                <a:gd name="connsiteY6" fmla="*/ 3073608 h 5024960"/>
                <a:gd name="connsiteX7" fmla="*/ 5006527 w 5586068"/>
                <a:gd name="connsiteY7" fmla="*/ 1075603 h 5024960"/>
                <a:gd name="connsiteX8" fmla="*/ 3017397 w 5586068"/>
                <a:gd name="connsiteY8" fmla="*/ 4322 h 5024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86068" h="5024960">
                  <a:moveTo>
                    <a:pt x="3006252" y="9676"/>
                  </a:moveTo>
                  <a:cubicBezTo>
                    <a:pt x="1945186" y="-82690"/>
                    <a:pt x="830322" y="493540"/>
                    <a:pt x="307567" y="1425942"/>
                  </a:cubicBezTo>
                  <a:cubicBezTo>
                    <a:pt x="-128981" y="2204403"/>
                    <a:pt x="-110507" y="3240514"/>
                    <a:pt x="425211" y="3954481"/>
                  </a:cubicBezTo>
                  <a:cubicBezTo>
                    <a:pt x="761615" y="4403020"/>
                    <a:pt x="1270434" y="4702478"/>
                    <a:pt x="1808745" y="4859985"/>
                  </a:cubicBezTo>
                  <a:cubicBezTo>
                    <a:pt x="2347056" y="5017492"/>
                    <a:pt x="2915832" y="5041798"/>
                    <a:pt x="3475857" y="5016195"/>
                  </a:cubicBezTo>
                  <a:cubicBezTo>
                    <a:pt x="4029724" y="4990916"/>
                    <a:pt x="4621510" y="4900171"/>
                    <a:pt x="5026621" y="4521636"/>
                  </a:cubicBezTo>
                  <a:cubicBezTo>
                    <a:pt x="5413906" y="4159953"/>
                    <a:pt x="5552940" y="3602845"/>
                    <a:pt x="5580812" y="3073608"/>
                  </a:cubicBezTo>
                  <a:cubicBezTo>
                    <a:pt x="5617110" y="2377791"/>
                    <a:pt x="5469650" y="1618127"/>
                    <a:pt x="5006527" y="1075603"/>
                  </a:cubicBezTo>
                  <a:cubicBezTo>
                    <a:pt x="4504189" y="487058"/>
                    <a:pt x="3748865" y="171228"/>
                    <a:pt x="3017397" y="4322"/>
                  </a:cubicBezTo>
                </a:path>
              </a:pathLst>
            </a:custGeom>
            <a:solidFill>
              <a:srgbClr val="FFFFFF">
                <a:alpha val="7059"/>
              </a:srgbClr>
            </a:solidFill>
            <a:ln w="323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3" name="Graphic 2">
              <a:extLst>
                <a:ext uri="{FF2B5EF4-FFF2-40B4-BE49-F238E27FC236}">
                  <a16:creationId xmlns:a16="http://schemas.microsoft.com/office/drawing/2014/main" id="{2EB60E23-FA81-4CCD-9D8A-AE4DC57E4E95}"/>
                </a:ext>
              </a:extLst>
            </p:cNvPr>
            <p:cNvSpPr/>
            <p:nvPr userDrawn="1"/>
          </p:nvSpPr>
          <p:spPr>
            <a:xfrm rot="15014318" flipV="1">
              <a:off x="6024229" y="287655"/>
              <a:ext cx="7076082" cy="7114369"/>
            </a:xfrm>
            <a:custGeom>
              <a:avLst/>
              <a:gdLst>
                <a:gd name="connsiteX0" fmla="*/ 3006252 w 5586068"/>
                <a:gd name="connsiteY0" fmla="*/ 9676 h 5024960"/>
                <a:gd name="connsiteX1" fmla="*/ 307567 w 5586068"/>
                <a:gd name="connsiteY1" fmla="*/ 1425942 h 5024960"/>
                <a:gd name="connsiteX2" fmla="*/ 425211 w 5586068"/>
                <a:gd name="connsiteY2" fmla="*/ 3954481 h 5024960"/>
                <a:gd name="connsiteX3" fmla="*/ 1808745 w 5586068"/>
                <a:gd name="connsiteY3" fmla="*/ 4859985 h 5024960"/>
                <a:gd name="connsiteX4" fmla="*/ 3475857 w 5586068"/>
                <a:gd name="connsiteY4" fmla="*/ 5016195 h 5024960"/>
                <a:gd name="connsiteX5" fmla="*/ 5026621 w 5586068"/>
                <a:gd name="connsiteY5" fmla="*/ 4521636 h 5024960"/>
                <a:gd name="connsiteX6" fmla="*/ 5580812 w 5586068"/>
                <a:gd name="connsiteY6" fmla="*/ 3073608 h 5024960"/>
                <a:gd name="connsiteX7" fmla="*/ 5006527 w 5586068"/>
                <a:gd name="connsiteY7" fmla="*/ 1075603 h 5024960"/>
                <a:gd name="connsiteX8" fmla="*/ 2990048 w 5586068"/>
                <a:gd name="connsiteY8" fmla="*/ 51807 h 5024960"/>
                <a:gd name="connsiteX0" fmla="*/ 3006252 w 5586068"/>
                <a:gd name="connsiteY0" fmla="*/ 9676 h 5024960"/>
                <a:gd name="connsiteX1" fmla="*/ 307567 w 5586068"/>
                <a:gd name="connsiteY1" fmla="*/ 1425942 h 5024960"/>
                <a:gd name="connsiteX2" fmla="*/ 425211 w 5586068"/>
                <a:gd name="connsiteY2" fmla="*/ 3954481 h 5024960"/>
                <a:gd name="connsiteX3" fmla="*/ 1808745 w 5586068"/>
                <a:gd name="connsiteY3" fmla="*/ 4859985 h 5024960"/>
                <a:gd name="connsiteX4" fmla="*/ 3475857 w 5586068"/>
                <a:gd name="connsiteY4" fmla="*/ 5016195 h 5024960"/>
                <a:gd name="connsiteX5" fmla="*/ 5026621 w 5586068"/>
                <a:gd name="connsiteY5" fmla="*/ 4521636 h 5024960"/>
                <a:gd name="connsiteX6" fmla="*/ 5580812 w 5586068"/>
                <a:gd name="connsiteY6" fmla="*/ 3073608 h 5024960"/>
                <a:gd name="connsiteX7" fmla="*/ 5006527 w 5586068"/>
                <a:gd name="connsiteY7" fmla="*/ 1075603 h 5024960"/>
                <a:gd name="connsiteX8" fmla="*/ 3019034 w 5586068"/>
                <a:gd name="connsiteY8" fmla="*/ 54474 h 5024960"/>
                <a:gd name="connsiteX0" fmla="*/ 3006252 w 5586068"/>
                <a:gd name="connsiteY0" fmla="*/ 9676 h 5024960"/>
                <a:gd name="connsiteX1" fmla="*/ 307567 w 5586068"/>
                <a:gd name="connsiteY1" fmla="*/ 1425942 h 5024960"/>
                <a:gd name="connsiteX2" fmla="*/ 425211 w 5586068"/>
                <a:gd name="connsiteY2" fmla="*/ 3954481 h 5024960"/>
                <a:gd name="connsiteX3" fmla="*/ 1808745 w 5586068"/>
                <a:gd name="connsiteY3" fmla="*/ 4859985 h 5024960"/>
                <a:gd name="connsiteX4" fmla="*/ 3475857 w 5586068"/>
                <a:gd name="connsiteY4" fmla="*/ 5016195 h 5024960"/>
                <a:gd name="connsiteX5" fmla="*/ 5026621 w 5586068"/>
                <a:gd name="connsiteY5" fmla="*/ 4521636 h 5024960"/>
                <a:gd name="connsiteX6" fmla="*/ 5580812 w 5586068"/>
                <a:gd name="connsiteY6" fmla="*/ 3073608 h 5024960"/>
                <a:gd name="connsiteX7" fmla="*/ 5006527 w 5586068"/>
                <a:gd name="connsiteY7" fmla="*/ 1075603 h 5024960"/>
                <a:gd name="connsiteX8" fmla="*/ 3022491 w 5586068"/>
                <a:gd name="connsiteY8" fmla="*/ 32125 h 5024960"/>
                <a:gd name="connsiteX0" fmla="*/ 3006252 w 5586068"/>
                <a:gd name="connsiteY0" fmla="*/ 9676 h 5024960"/>
                <a:gd name="connsiteX1" fmla="*/ 307567 w 5586068"/>
                <a:gd name="connsiteY1" fmla="*/ 1425942 h 5024960"/>
                <a:gd name="connsiteX2" fmla="*/ 425211 w 5586068"/>
                <a:gd name="connsiteY2" fmla="*/ 3954481 h 5024960"/>
                <a:gd name="connsiteX3" fmla="*/ 1808745 w 5586068"/>
                <a:gd name="connsiteY3" fmla="*/ 4859985 h 5024960"/>
                <a:gd name="connsiteX4" fmla="*/ 3475857 w 5586068"/>
                <a:gd name="connsiteY4" fmla="*/ 5016195 h 5024960"/>
                <a:gd name="connsiteX5" fmla="*/ 5026621 w 5586068"/>
                <a:gd name="connsiteY5" fmla="*/ 4521636 h 5024960"/>
                <a:gd name="connsiteX6" fmla="*/ 5580812 w 5586068"/>
                <a:gd name="connsiteY6" fmla="*/ 3073608 h 5024960"/>
                <a:gd name="connsiteX7" fmla="*/ 5006527 w 5586068"/>
                <a:gd name="connsiteY7" fmla="*/ 1075603 h 5024960"/>
                <a:gd name="connsiteX8" fmla="*/ 3083922 w 5586068"/>
                <a:gd name="connsiteY8" fmla="*/ 15110 h 5024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86068" h="5024960">
                  <a:moveTo>
                    <a:pt x="3006252" y="9676"/>
                  </a:moveTo>
                  <a:cubicBezTo>
                    <a:pt x="1945186" y="-82690"/>
                    <a:pt x="830322" y="493540"/>
                    <a:pt x="307567" y="1425942"/>
                  </a:cubicBezTo>
                  <a:cubicBezTo>
                    <a:pt x="-128981" y="2204403"/>
                    <a:pt x="-110507" y="3240514"/>
                    <a:pt x="425211" y="3954481"/>
                  </a:cubicBezTo>
                  <a:cubicBezTo>
                    <a:pt x="761615" y="4403020"/>
                    <a:pt x="1270434" y="4702478"/>
                    <a:pt x="1808745" y="4859985"/>
                  </a:cubicBezTo>
                  <a:cubicBezTo>
                    <a:pt x="2347056" y="5017492"/>
                    <a:pt x="2915832" y="5041798"/>
                    <a:pt x="3475857" y="5016195"/>
                  </a:cubicBezTo>
                  <a:cubicBezTo>
                    <a:pt x="4029724" y="4990916"/>
                    <a:pt x="4621510" y="4900171"/>
                    <a:pt x="5026621" y="4521636"/>
                  </a:cubicBezTo>
                  <a:cubicBezTo>
                    <a:pt x="5413906" y="4159953"/>
                    <a:pt x="5552940" y="3602845"/>
                    <a:pt x="5580812" y="3073608"/>
                  </a:cubicBezTo>
                  <a:cubicBezTo>
                    <a:pt x="5617110" y="2377791"/>
                    <a:pt x="5469650" y="1618127"/>
                    <a:pt x="5006527" y="1075603"/>
                  </a:cubicBezTo>
                  <a:cubicBezTo>
                    <a:pt x="4504189" y="487058"/>
                    <a:pt x="3815390" y="182016"/>
                    <a:pt x="3083922" y="15110"/>
                  </a:cubicBezTo>
                </a:path>
              </a:pathLst>
            </a:custGeom>
            <a:solidFill>
              <a:srgbClr val="FFFFFF">
                <a:alpha val="5882"/>
              </a:srgbClr>
            </a:solidFill>
            <a:ln w="323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6D48251-1190-41A2-95FF-730440743AF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3271" y="2379081"/>
            <a:ext cx="8308499" cy="1643351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ts val="5400"/>
              </a:lnSpc>
              <a:defRPr sz="4950"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r>
              <a:rPr lang="en-US"/>
              <a:t>Click here to add the title of this deck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4F985FE0-B1DA-4EDC-AA7B-3D8FA4F652A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7670" y="4045502"/>
            <a:ext cx="8284099" cy="914400"/>
          </a:xfrm>
        </p:spPr>
        <p:txBody>
          <a:bodyPr>
            <a:normAutofit/>
          </a:bodyPr>
          <a:lstStyle>
            <a:lvl1pPr marL="0" indent="0">
              <a:buNone/>
              <a:defRPr sz="2700"/>
            </a:lvl1pPr>
          </a:lstStyle>
          <a:p>
            <a:pPr lvl="0"/>
            <a:r>
              <a:rPr lang="en-US"/>
              <a:t>Click here to add a subtitle, if needed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FE86D3-2E66-4025-B944-4D2849DE084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3390" y="6165130"/>
            <a:ext cx="8298379" cy="441155"/>
          </a:xfrm>
        </p:spPr>
        <p:txBody>
          <a:bodyPr>
            <a:normAutofit/>
          </a:bodyPr>
          <a:lstStyle>
            <a:lvl1pPr marL="0" indent="0" algn="l">
              <a:lnSpc>
                <a:spcPts val="1500"/>
              </a:lnSpc>
              <a:spcBef>
                <a:spcPts val="0"/>
              </a:spcBef>
              <a:buNone/>
              <a:defRPr sz="1200"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If needed, add who this deck was prepared for and the date</a:t>
            </a:r>
          </a:p>
        </p:txBody>
      </p:sp>
      <p:pic>
        <p:nvPicPr>
          <p:cNvPr id="6" name="Picture 5" descr="Text&#10;&#10;Description automatically generated with medium confidence">
            <a:extLst>
              <a:ext uri="{FF2B5EF4-FFF2-40B4-BE49-F238E27FC236}">
                <a16:creationId xmlns:a16="http://schemas.microsoft.com/office/drawing/2014/main" id="{0277418C-CF1E-2DD9-9EBB-DEE3BB60E4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05" y="5359734"/>
            <a:ext cx="3644930" cy="1429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8036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Content with Larg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9798B-7DEF-441D-9B30-E9DBE5A00C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7627" y="626166"/>
            <a:ext cx="3260546" cy="1152938"/>
          </a:xfrm>
          <a:prstGeom prst="rect">
            <a:avLst/>
          </a:prstGeom>
        </p:spPr>
        <p:txBody>
          <a:bodyPr anchor="t"/>
          <a:lstStyle>
            <a:lvl1pPr>
              <a:defRPr sz="2400"/>
            </a:lvl1pPr>
          </a:lstStyle>
          <a:p>
            <a:r>
              <a:rPr lang="en-US"/>
              <a:t>Click to add title text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60288F-7E9F-4C31-B8CB-5DE40743DF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1"/>
            <a:ext cx="5256609" cy="6857999"/>
          </a:xfrm>
        </p:spPr>
        <p:txBody>
          <a:bodyPr/>
          <a:lstStyle>
            <a:lvl1pPr marL="0" indent="0" algn="ctr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8F0C99-A466-4997-9A4B-93FEE604C66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87627" y="1848678"/>
            <a:ext cx="3260546" cy="438315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add body text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D31179-5441-6D41-6665-EB17F068FED3}"/>
              </a:ext>
            </a:extLst>
          </p:cNvPr>
          <p:cNvSpPr txBox="1"/>
          <p:nvPr userDrawn="1"/>
        </p:nvSpPr>
        <p:spPr>
          <a:xfrm>
            <a:off x="221942" y="6096259"/>
            <a:ext cx="268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9FC3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National Healthcare</a:t>
            </a:r>
            <a:br>
              <a:rPr lang="en-US" dirty="0">
                <a:solidFill>
                  <a:srgbClr val="009FC3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</a:br>
            <a:r>
              <a:rPr lang="en-US" dirty="0">
                <a:solidFill>
                  <a:srgbClr val="009FC3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Decisions Day</a:t>
            </a:r>
          </a:p>
        </p:txBody>
      </p:sp>
    </p:spTree>
    <p:extLst>
      <p:ext uri="{BB962C8B-B14F-4D97-AF65-F5344CB8AC3E}">
        <p14:creationId xmlns:p14="http://schemas.microsoft.com/office/powerpoint/2010/main" val="2576066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Content Blue With Large Graphi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9798B-7DEF-441D-9B30-E9DBE5A00C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0172" y="596348"/>
            <a:ext cx="3286855" cy="1461052"/>
          </a:xfrm>
          <a:prstGeom prst="rect">
            <a:avLst/>
          </a:prstGeom>
        </p:spPr>
        <p:txBody>
          <a:bodyPr anchor="t"/>
          <a:lstStyle>
            <a:lvl1pPr>
              <a:defRPr sz="2400"/>
            </a:lvl1pPr>
          </a:lstStyle>
          <a:p>
            <a:r>
              <a:rPr lang="en-US"/>
              <a:t>Click to add title text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60288F-7E9F-4C31-B8CB-5DE40743DF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1"/>
            <a:ext cx="5256609" cy="6857999"/>
          </a:xfrm>
        </p:spPr>
        <p:txBody>
          <a:bodyPr/>
          <a:lstStyle>
            <a:lvl1pPr marL="0" indent="0" algn="ctr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8F0C99-A466-4997-9A4B-93FEE604C66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80172" y="2057400"/>
            <a:ext cx="3286855" cy="41148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add body text</a:t>
            </a:r>
          </a:p>
        </p:txBody>
      </p:sp>
    </p:spTree>
    <p:extLst>
      <p:ext uri="{BB962C8B-B14F-4D97-AF65-F5344CB8AC3E}">
        <p14:creationId xmlns:p14="http://schemas.microsoft.com/office/powerpoint/2010/main" val="41715394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4C492B17-3198-487E-93BE-A3156EA801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263" y="586137"/>
            <a:ext cx="8299522" cy="1114491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3000"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r>
              <a:rPr lang="en-US"/>
              <a:t>Click to add title text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929F877-F91B-49F5-9736-D6663912CAF5}"/>
              </a:ext>
            </a:extLst>
          </p:cNvPr>
          <p:cNvCxnSpPr>
            <a:cxnSpLocks/>
          </p:cNvCxnSpPr>
          <p:nvPr userDrawn="1"/>
        </p:nvCxnSpPr>
        <p:spPr>
          <a:xfrm>
            <a:off x="479216" y="1411105"/>
            <a:ext cx="734400" cy="0"/>
          </a:xfrm>
          <a:prstGeom prst="line">
            <a:avLst/>
          </a:prstGeom>
          <a:ln>
            <a:solidFill>
              <a:srgbClr val="6BC5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644A3D80-713F-6BCD-7BE0-9E8A9C2B4AA7}"/>
              </a:ext>
            </a:extLst>
          </p:cNvPr>
          <p:cNvSpPr txBox="1"/>
          <p:nvPr userDrawn="1"/>
        </p:nvSpPr>
        <p:spPr>
          <a:xfrm>
            <a:off x="292963" y="6149525"/>
            <a:ext cx="268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9FC3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National Healthcare</a:t>
            </a:r>
            <a:br>
              <a:rPr lang="en-US" dirty="0">
                <a:solidFill>
                  <a:srgbClr val="009FC3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</a:br>
            <a:r>
              <a:rPr lang="en-US" dirty="0">
                <a:solidFill>
                  <a:srgbClr val="009FC3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Decisions Day</a:t>
            </a:r>
          </a:p>
        </p:txBody>
      </p:sp>
    </p:spTree>
    <p:extLst>
      <p:ext uri="{BB962C8B-B14F-4D97-AF65-F5344CB8AC3E}">
        <p14:creationId xmlns:p14="http://schemas.microsoft.com/office/powerpoint/2010/main" val="3364063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7B14E0-41BB-E6D7-B55F-E903F9178F11}"/>
              </a:ext>
            </a:extLst>
          </p:cNvPr>
          <p:cNvSpPr txBox="1"/>
          <p:nvPr userDrawn="1"/>
        </p:nvSpPr>
        <p:spPr>
          <a:xfrm>
            <a:off x="275208" y="6105137"/>
            <a:ext cx="268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9FC3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National Healthcare</a:t>
            </a:r>
            <a:br>
              <a:rPr lang="en-US" dirty="0">
                <a:solidFill>
                  <a:srgbClr val="009FC3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</a:br>
            <a:r>
              <a:rPr lang="en-US" dirty="0">
                <a:solidFill>
                  <a:srgbClr val="009FC3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Decisions Day</a:t>
            </a:r>
          </a:p>
        </p:txBody>
      </p:sp>
    </p:spTree>
    <p:extLst>
      <p:ext uri="{BB962C8B-B14F-4D97-AF65-F5344CB8AC3E}">
        <p14:creationId xmlns:p14="http://schemas.microsoft.com/office/powerpoint/2010/main" val="2458419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77079-4B79-43A7-9543-254D39BCC1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367" y="576198"/>
            <a:ext cx="8282126" cy="1114491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3000"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r>
              <a:rPr lang="en-US"/>
              <a:t>Click to add title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BF40B-E060-4101-B90B-C3FC27EFD79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0367" y="1825625"/>
            <a:ext cx="8282126" cy="4351338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</a:lstStyle>
          <a:p>
            <a:pPr lvl="0"/>
            <a:r>
              <a:rPr lang="en-US"/>
              <a:t>Click add body text</a:t>
            </a:r>
          </a:p>
          <a:p>
            <a:pPr lvl="1"/>
            <a:r>
              <a:rPr lang="en-US"/>
              <a:t>Bullet one</a:t>
            </a:r>
          </a:p>
          <a:p>
            <a:pPr lvl="2"/>
            <a:r>
              <a:rPr lang="en-US"/>
              <a:t>Bullet two</a:t>
            </a:r>
          </a:p>
          <a:p>
            <a:pPr lvl="3"/>
            <a:r>
              <a:rPr lang="en-US"/>
              <a:t>Bullet three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781F1D4-687D-4034-80F0-FE49D5B27C26}"/>
              </a:ext>
            </a:extLst>
          </p:cNvPr>
          <p:cNvCxnSpPr>
            <a:cxnSpLocks/>
          </p:cNvCxnSpPr>
          <p:nvPr userDrawn="1"/>
        </p:nvCxnSpPr>
        <p:spPr>
          <a:xfrm>
            <a:off x="516924" y="1411105"/>
            <a:ext cx="734400" cy="0"/>
          </a:xfrm>
          <a:prstGeom prst="line">
            <a:avLst/>
          </a:prstGeom>
          <a:ln>
            <a:solidFill>
              <a:srgbClr val="6BC5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1D2B2131-CBB7-EB51-64FA-42FEB1F8D5C2}"/>
              </a:ext>
            </a:extLst>
          </p:cNvPr>
          <p:cNvSpPr txBox="1"/>
          <p:nvPr userDrawn="1"/>
        </p:nvSpPr>
        <p:spPr>
          <a:xfrm>
            <a:off x="180603" y="6053264"/>
            <a:ext cx="268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9FC3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National Healthcare</a:t>
            </a:r>
            <a:br>
              <a:rPr lang="en-US" dirty="0">
                <a:solidFill>
                  <a:srgbClr val="009FC3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</a:br>
            <a:r>
              <a:rPr lang="en-US" dirty="0">
                <a:solidFill>
                  <a:srgbClr val="009FC3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Decisions Day</a:t>
            </a:r>
          </a:p>
        </p:txBody>
      </p:sp>
    </p:spTree>
    <p:extLst>
      <p:ext uri="{BB962C8B-B14F-4D97-AF65-F5344CB8AC3E}">
        <p14:creationId xmlns:p14="http://schemas.microsoft.com/office/powerpoint/2010/main" val="3493599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Blu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77079-4B79-43A7-9543-254D39BCC1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2659" y="576198"/>
            <a:ext cx="8282125" cy="1114491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3000"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r>
              <a:rPr lang="en-US"/>
              <a:t>Click to add title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BF40B-E060-4101-B90B-C3FC27EFD79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82660" y="1825625"/>
            <a:ext cx="8282124" cy="4351338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</a:lstStyle>
          <a:p>
            <a:pPr lvl="0"/>
            <a:r>
              <a:rPr lang="en-US"/>
              <a:t>Click to add body text</a:t>
            </a:r>
          </a:p>
          <a:p>
            <a:pPr lvl="1"/>
            <a:r>
              <a:rPr lang="en-US"/>
              <a:t>Bullet one</a:t>
            </a:r>
          </a:p>
          <a:p>
            <a:pPr lvl="2"/>
            <a:r>
              <a:rPr lang="en-US"/>
              <a:t>Bullet two</a:t>
            </a:r>
          </a:p>
          <a:p>
            <a:pPr lvl="3"/>
            <a:r>
              <a:rPr lang="en-US"/>
              <a:t>Bullet three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7413227-81FE-4DD3-B206-6D36FF2AC5E1}"/>
              </a:ext>
            </a:extLst>
          </p:cNvPr>
          <p:cNvCxnSpPr>
            <a:cxnSpLocks/>
          </p:cNvCxnSpPr>
          <p:nvPr userDrawn="1"/>
        </p:nvCxnSpPr>
        <p:spPr>
          <a:xfrm>
            <a:off x="479216" y="1411105"/>
            <a:ext cx="734400" cy="0"/>
          </a:xfrm>
          <a:prstGeom prst="line">
            <a:avLst/>
          </a:prstGeom>
          <a:ln>
            <a:solidFill>
              <a:srgbClr val="6BC5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82620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5D6D2282-AEE6-45EE-92A1-BC959C06F7A9}"/>
              </a:ext>
            </a:extLst>
          </p:cNvPr>
          <p:cNvGrpSpPr>
            <a:grpSpLocks/>
          </p:cNvGrpSpPr>
          <p:nvPr userDrawn="1"/>
        </p:nvGrpSpPr>
        <p:grpSpPr>
          <a:xfrm>
            <a:off x="-1457324" y="0"/>
            <a:ext cx="7778550" cy="6901560"/>
            <a:chOff x="6005085" y="243020"/>
            <a:chExt cx="7664107" cy="7455928"/>
          </a:xfrm>
        </p:grpSpPr>
        <p:sp>
          <p:nvSpPr>
            <p:cNvPr id="11" name="Graphic 4">
              <a:extLst>
                <a:ext uri="{FF2B5EF4-FFF2-40B4-BE49-F238E27FC236}">
                  <a16:creationId xmlns:a16="http://schemas.microsoft.com/office/drawing/2014/main" id="{21A35667-48B4-4836-83FB-B276DFEB368E}"/>
                </a:ext>
              </a:extLst>
            </p:cNvPr>
            <p:cNvSpPr/>
            <p:nvPr userDrawn="1"/>
          </p:nvSpPr>
          <p:spPr>
            <a:xfrm rot="4319383">
              <a:off x="6305590" y="335345"/>
              <a:ext cx="7455928" cy="7271277"/>
            </a:xfrm>
            <a:custGeom>
              <a:avLst/>
              <a:gdLst>
                <a:gd name="connsiteX0" fmla="*/ 3006252 w 5586068"/>
                <a:gd name="connsiteY0" fmla="*/ 9676 h 5024960"/>
                <a:gd name="connsiteX1" fmla="*/ 307567 w 5586068"/>
                <a:gd name="connsiteY1" fmla="*/ 1425942 h 5024960"/>
                <a:gd name="connsiteX2" fmla="*/ 425211 w 5586068"/>
                <a:gd name="connsiteY2" fmla="*/ 3954481 h 5024960"/>
                <a:gd name="connsiteX3" fmla="*/ 1808745 w 5586068"/>
                <a:gd name="connsiteY3" fmla="*/ 4859985 h 5024960"/>
                <a:gd name="connsiteX4" fmla="*/ 3475857 w 5586068"/>
                <a:gd name="connsiteY4" fmla="*/ 5016195 h 5024960"/>
                <a:gd name="connsiteX5" fmla="*/ 5026621 w 5586068"/>
                <a:gd name="connsiteY5" fmla="*/ 4521636 h 5024960"/>
                <a:gd name="connsiteX6" fmla="*/ 5580812 w 5586068"/>
                <a:gd name="connsiteY6" fmla="*/ 3073608 h 5024960"/>
                <a:gd name="connsiteX7" fmla="*/ 5006527 w 5586068"/>
                <a:gd name="connsiteY7" fmla="*/ 1075603 h 5024960"/>
                <a:gd name="connsiteX8" fmla="*/ 2990048 w 5586068"/>
                <a:gd name="connsiteY8" fmla="*/ 51807 h 5024960"/>
                <a:gd name="connsiteX0" fmla="*/ 3006252 w 5586068"/>
                <a:gd name="connsiteY0" fmla="*/ 9676 h 5024960"/>
                <a:gd name="connsiteX1" fmla="*/ 307567 w 5586068"/>
                <a:gd name="connsiteY1" fmla="*/ 1425942 h 5024960"/>
                <a:gd name="connsiteX2" fmla="*/ 425211 w 5586068"/>
                <a:gd name="connsiteY2" fmla="*/ 3954481 h 5024960"/>
                <a:gd name="connsiteX3" fmla="*/ 1808745 w 5586068"/>
                <a:gd name="connsiteY3" fmla="*/ 4859985 h 5024960"/>
                <a:gd name="connsiteX4" fmla="*/ 3475857 w 5586068"/>
                <a:gd name="connsiteY4" fmla="*/ 5016195 h 5024960"/>
                <a:gd name="connsiteX5" fmla="*/ 5026621 w 5586068"/>
                <a:gd name="connsiteY5" fmla="*/ 4521636 h 5024960"/>
                <a:gd name="connsiteX6" fmla="*/ 5580812 w 5586068"/>
                <a:gd name="connsiteY6" fmla="*/ 3073608 h 5024960"/>
                <a:gd name="connsiteX7" fmla="*/ 5006527 w 5586068"/>
                <a:gd name="connsiteY7" fmla="*/ 1075603 h 5024960"/>
                <a:gd name="connsiteX8" fmla="*/ 3017397 w 5586068"/>
                <a:gd name="connsiteY8" fmla="*/ 4322 h 5024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86068" h="5024960">
                  <a:moveTo>
                    <a:pt x="3006252" y="9676"/>
                  </a:moveTo>
                  <a:cubicBezTo>
                    <a:pt x="1945186" y="-82690"/>
                    <a:pt x="830322" y="493540"/>
                    <a:pt x="307567" y="1425942"/>
                  </a:cubicBezTo>
                  <a:cubicBezTo>
                    <a:pt x="-128981" y="2204403"/>
                    <a:pt x="-110507" y="3240514"/>
                    <a:pt x="425211" y="3954481"/>
                  </a:cubicBezTo>
                  <a:cubicBezTo>
                    <a:pt x="761615" y="4403020"/>
                    <a:pt x="1270434" y="4702478"/>
                    <a:pt x="1808745" y="4859985"/>
                  </a:cubicBezTo>
                  <a:cubicBezTo>
                    <a:pt x="2347056" y="5017492"/>
                    <a:pt x="2915832" y="5041798"/>
                    <a:pt x="3475857" y="5016195"/>
                  </a:cubicBezTo>
                  <a:cubicBezTo>
                    <a:pt x="4029724" y="4990916"/>
                    <a:pt x="4621510" y="4900171"/>
                    <a:pt x="5026621" y="4521636"/>
                  </a:cubicBezTo>
                  <a:cubicBezTo>
                    <a:pt x="5413906" y="4159953"/>
                    <a:pt x="5552940" y="3602845"/>
                    <a:pt x="5580812" y="3073608"/>
                  </a:cubicBezTo>
                  <a:cubicBezTo>
                    <a:pt x="5617110" y="2377791"/>
                    <a:pt x="5469650" y="1618127"/>
                    <a:pt x="5006527" y="1075603"/>
                  </a:cubicBezTo>
                  <a:cubicBezTo>
                    <a:pt x="4504189" y="487058"/>
                    <a:pt x="3748865" y="171228"/>
                    <a:pt x="3017397" y="4322"/>
                  </a:cubicBezTo>
                </a:path>
              </a:pathLst>
            </a:custGeom>
            <a:solidFill>
              <a:srgbClr val="FFFFFF">
                <a:alpha val="7059"/>
              </a:srgbClr>
            </a:solidFill>
            <a:ln w="323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2" name="Graphic 2">
              <a:extLst>
                <a:ext uri="{FF2B5EF4-FFF2-40B4-BE49-F238E27FC236}">
                  <a16:creationId xmlns:a16="http://schemas.microsoft.com/office/drawing/2014/main" id="{74947DAE-5646-4A9E-B8DF-C0E8B8744C08}"/>
                </a:ext>
              </a:extLst>
            </p:cNvPr>
            <p:cNvSpPr/>
            <p:nvPr userDrawn="1"/>
          </p:nvSpPr>
          <p:spPr>
            <a:xfrm rot="15014318" flipV="1">
              <a:off x="6024229" y="287655"/>
              <a:ext cx="7076082" cy="7114369"/>
            </a:xfrm>
            <a:custGeom>
              <a:avLst/>
              <a:gdLst>
                <a:gd name="connsiteX0" fmla="*/ 3006252 w 5586068"/>
                <a:gd name="connsiteY0" fmla="*/ 9676 h 5024960"/>
                <a:gd name="connsiteX1" fmla="*/ 307567 w 5586068"/>
                <a:gd name="connsiteY1" fmla="*/ 1425942 h 5024960"/>
                <a:gd name="connsiteX2" fmla="*/ 425211 w 5586068"/>
                <a:gd name="connsiteY2" fmla="*/ 3954481 h 5024960"/>
                <a:gd name="connsiteX3" fmla="*/ 1808745 w 5586068"/>
                <a:gd name="connsiteY3" fmla="*/ 4859985 h 5024960"/>
                <a:gd name="connsiteX4" fmla="*/ 3475857 w 5586068"/>
                <a:gd name="connsiteY4" fmla="*/ 5016195 h 5024960"/>
                <a:gd name="connsiteX5" fmla="*/ 5026621 w 5586068"/>
                <a:gd name="connsiteY5" fmla="*/ 4521636 h 5024960"/>
                <a:gd name="connsiteX6" fmla="*/ 5580812 w 5586068"/>
                <a:gd name="connsiteY6" fmla="*/ 3073608 h 5024960"/>
                <a:gd name="connsiteX7" fmla="*/ 5006527 w 5586068"/>
                <a:gd name="connsiteY7" fmla="*/ 1075603 h 5024960"/>
                <a:gd name="connsiteX8" fmla="*/ 2990048 w 5586068"/>
                <a:gd name="connsiteY8" fmla="*/ 51807 h 5024960"/>
                <a:gd name="connsiteX0" fmla="*/ 3006252 w 5586068"/>
                <a:gd name="connsiteY0" fmla="*/ 9676 h 5024960"/>
                <a:gd name="connsiteX1" fmla="*/ 307567 w 5586068"/>
                <a:gd name="connsiteY1" fmla="*/ 1425942 h 5024960"/>
                <a:gd name="connsiteX2" fmla="*/ 425211 w 5586068"/>
                <a:gd name="connsiteY2" fmla="*/ 3954481 h 5024960"/>
                <a:gd name="connsiteX3" fmla="*/ 1808745 w 5586068"/>
                <a:gd name="connsiteY3" fmla="*/ 4859985 h 5024960"/>
                <a:gd name="connsiteX4" fmla="*/ 3475857 w 5586068"/>
                <a:gd name="connsiteY4" fmla="*/ 5016195 h 5024960"/>
                <a:gd name="connsiteX5" fmla="*/ 5026621 w 5586068"/>
                <a:gd name="connsiteY5" fmla="*/ 4521636 h 5024960"/>
                <a:gd name="connsiteX6" fmla="*/ 5580812 w 5586068"/>
                <a:gd name="connsiteY6" fmla="*/ 3073608 h 5024960"/>
                <a:gd name="connsiteX7" fmla="*/ 5006527 w 5586068"/>
                <a:gd name="connsiteY7" fmla="*/ 1075603 h 5024960"/>
                <a:gd name="connsiteX8" fmla="*/ 3019034 w 5586068"/>
                <a:gd name="connsiteY8" fmla="*/ 54474 h 5024960"/>
                <a:gd name="connsiteX0" fmla="*/ 3006252 w 5586068"/>
                <a:gd name="connsiteY0" fmla="*/ 9676 h 5024960"/>
                <a:gd name="connsiteX1" fmla="*/ 307567 w 5586068"/>
                <a:gd name="connsiteY1" fmla="*/ 1425942 h 5024960"/>
                <a:gd name="connsiteX2" fmla="*/ 425211 w 5586068"/>
                <a:gd name="connsiteY2" fmla="*/ 3954481 h 5024960"/>
                <a:gd name="connsiteX3" fmla="*/ 1808745 w 5586068"/>
                <a:gd name="connsiteY3" fmla="*/ 4859985 h 5024960"/>
                <a:gd name="connsiteX4" fmla="*/ 3475857 w 5586068"/>
                <a:gd name="connsiteY4" fmla="*/ 5016195 h 5024960"/>
                <a:gd name="connsiteX5" fmla="*/ 5026621 w 5586068"/>
                <a:gd name="connsiteY5" fmla="*/ 4521636 h 5024960"/>
                <a:gd name="connsiteX6" fmla="*/ 5580812 w 5586068"/>
                <a:gd name="connsiteY6" fmla="*/ 3073608 h 5024960"/>
                <a:gd name="connsiteX7" fmla="*/ 5006527 w 5586068"/>
                <a:gd name="connsiteY7" fmla="*/ 1075603 h 5024960"/>
                <a:gd name="connsiteX8" fmla="*/ 3022491 w 5586068"/>
                <a:gd name="connsiteY8" fmla="*/ 32125 h 5024960"/>
                <a:gd name="connsiteX0" fmla="*/ 3006252 w 5586068"/>
                <a:gd name="connsiteY0" fmla="*/ 9676 h 5024960"/>
                <a:gd name="connsiteX1" fmla="*/ 307567 w 5586068"/>
                <a:gd name="connsiteY1" fmla="*/ 1425942 h 5024960"/>
                <a:gd name="connsiteX2" fmla="*/ 425211 w 5586068"/>
                <a:gd name="connsiteY2" fmla="*/ 3954481 h 5024960"/>
                <a:gd name="connsiteX3" fmla="*/ 1808745 w 5586068"/>
                <a:gd name="connsiteY3" fmla="*/ 4859985 h 5024960"/>
                <a:gd name="connsiteX4" fmla="*/ 3475857 w 5586068"/>
                <a:gd name="connsiteY4" fmla="*/ 5016195 h 5024960"/>
                <a:gd name="connsiteX5" fmla="*/ 5026621 w 5586068"/>
                <a:gd name="connsiteY5" fmla="*/ 4521636 h 5024960"/>
                <a:gd name="connsiteX6" fmla="*/ 5580812 w 5586068"/>
                <a:gd name="connsiteY6" fmla="*/ 3073608 h 5024960"/>
                <a:gd name="connsiteX7" fmla="*/ 5006527 w 5586068"/>
                <a:gd name="connsiteY7" fmla="*/ 1075603 h 5024960"/>
                <a:gd name="connsiteX8" fmla="*/ 3083922 w 5586068"/>
                <a:gd name="connsiteY8" fmla="*/ 15110 h 5024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86068" h="5024960">
                  <a:moveTo>
                    <a:pt x="3006252" y="9676"/>
                  </a:moveTo>
                  <a:cubicBezTo>
                    <a:pt x="1945186" y="-82690"/>
                    <a:pt x="830322" y="493540"/>
                    <a:pt x="307567" y="1425942"/>
                  </a:cubicBezTo>
                  <a:cubicBezTo>
                    <a:pt x="-128981" y="2204403"/>
                    <a:pt x="-110507" y="3240514"/>
                    <a:pt x="425211" y="3954481"/>
                  </a:cubicBezTo>
                  <a:cubicBezTo>
                    <a:pt x="761615" y="4403020"/>
                    <a:pt x="1270434" y="4702478"/>
                    <a:pt x="1808745" y="4859985"/>
                  </a:cubicBezTo>
                  <a:cubicBezTo>
                    <a:pt x="2347056" y="5017492"/>
                    <a:pt x="2915832" y="5041798"/>
                    <a:pt x="3475857" y="5016195"/>
                  </a:cubicBezTo>
                  <a:cubicBezTo>
                    <a:pt x="4029724" y="4990916"/>
                    <a:pt x="4621510" y="4900171"/>
                    <a:pt x="5026621" y="4521636"/>
                  </a:cubicBezTo>
                  <a:cubicBezTo>
                    <a:pt x="5413906" y="4159953"/>
                    <a:pt x="5552940" y="3602845"/>
                    <a:pt x="5580812" y="3073608"/>
                  </a:cubicBezTo>
                  <a:cubicBezTo>
                    <a:pt x="5617110" y="2377791"/>
                    <a:pt x="5469650" y="1618127"/>
                    <a:pt x="5006527" y="1075603"/>
                  </a:cubicBezTo>
                  <a:cubicBezTo>
                    <a:pt x="4504189" y="487058"/>
                    <a:pt x="3815390" y="182016"/>
                    <a:pt x="3083922" y="15110"/>
                  </a:cubicBezTo>
                </a:path>
              </a:pathLst>
            </a:custGeom>
            <a:solidFill>
              <a:srgbClr val="FFFFFF">
                <a:alpha val="5882"/>
              </a:srgbClr>
            </a:solidFill>
            <a:ln w="323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1F7B5001-CBA7-4BFC-B3F4-B836E90AB4C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48809" y="995173"/>
            <a:ext cx="8341954" cy="1869054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ts val="5400"/>
              </a:lnSpc>
              <a:defRPr sz="4950"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r>
              <a:rPr lang="en-US"/>
              <a:t>Click to add divider text</a:t>
            </a:r>
          </a:p>
        </p:txBody>
      </p:sp>
    </p:spTree>
    <p:extLst>
      <p:ext uri="{BB962C8B-B14F-4D97-AF65-F5344CB8AC3E}">
        <p14:creationId xmlns:p14="http://schemas.microsoft.com/office/powerpoint/2010/main" val="40719673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2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A526B-A985-4CCD-92D4-1B3147A5E614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97568" y="1825625"/>
            <a:ext cx="4046220" cy="4351338"/>
          </a:xfrm>
        </p:spPr>
        <p:txBody>
          <a:bodyPr/>
          <a:lstStyle>
            <a:lvl1pPr marL="0" indent="0">
              <a:buFontTx/>
              <a:buNone/>
              <a:defRPr sz="1800"/>
            </a:lvl1pPr>
            <a:lvl2pPr marL="557213" indent="-214313">
              <a:buFont typeface="Arial" panose="020B0604020202020204" pitchFamily="34" charset="0"/>
              <a:buChar char="•"/>
              <a:defRPr sz="1600"/>
            </a:lvl2pPr>
            <a:lvl3pPr>
              <a:defRPr sz="1600"/>
            </a:lvl3pPr>
            <a:lvl4pPr>
              <a:defRPr sz="1800"/>
            </a:lvl4pPr>
          </a:lstStyle>
          <a:p>
            <a:pPr lvl="0"/>
            <a:r>
              <a:rPr lang="en-US"/>
              <a:t>Click to add body text</a:t>
            </a:r>
          </a:p>
          <a:p>
            <a:pPr lvl="1"/>
            <a:r>
              <a:rPr lang="en-US"/>
              <a:t>Bullet one</a:t>
            </a:r>
          </a:p>
          <a:p>
            <a:pPr lvl="2"/>
            <a:r>
              <a:rPr lang="en-US"/>
              <a:t>Bullet two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EF040-8ADA-41C0-A841-CC9BBF56B25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4046220" cy="4351338"/>
          </a:xfrm>
        </p:spPr>
        <p:txBody>
          <a:bodyPr/>
          <a:lstStyle>
            <a:lvl1pPr marL="0" indent="0">
              <a:buFontTx/>
              <a:buNone/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800"/>
            </a:lvl4pPr>
          </a:lstStyle>
          <a:p>
            <a:pPr lvl="0"/>
            <a:r>
              <a:rPr lang="en-US"/>
              <a:t>Click to add body text</a:t>
            </a:r>
          </a:p>
          <a:p>
            <a:pPr lvl="1"/>
            <a:r>
              <a:rPr lang="en-US"/>
              <a:t>Bullet one</a:t>
            </a:r>
          </a:p>
          <a:p>
            <a:pPr lvl="2"/>
            <a:r>
              <a:rPr lang="en-US"/>
              <a:t>Bullet two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D4EA97D-1A84-4550-B0E3-D59573BA41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2659" y="576198"/>
            <a:ext cx="8282126" cy="1114491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3000"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r>
              <a:rPr lang="en-US"/>
              <a:t>Click to add title text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B1FCE93-83D7-40C5-AB30-2677007C29EE}"/>
              </a:ext>
            </a:extLst>
          </p:cNvPr>
          <p:cNvCxnSpPr>
            <a:cxnSpLocks/>
          </p:cNvCxnSpPr>
          <p:nvPr userDrawn="1"/>
        </p:nvCxnSpPr>
        <p:spPr>
          <a:xfrm>
            <a:off x="479216" y="1411105"/>
            <a:ext cx="734400" cy="0"/>
          </a:xfrm>
          <a:prstGeom prst="line">
            <a:avLst/>
          </a:prstGeom>
          <a:ln>
            <a:solidFill>
              <a:srgbClr val="6BC5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3E930E32-13D1-2047-7517-8556D5597765}"/>
              </a:ext>
            </a:extLst>
          </p:cNvPr>
          <p:cNvSpPr txBox="1"/>
          <p:nvPr userDrawn="1"/>
        </p:nvSpPr>
        <p:spPr>
          <a:xfrm>
            <a:off x="275207" y="6053264"/>
            <a:ext cx="268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9FC3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National Healthcare</a:t>
            </a:r>
            <a:br>
              <a:rPr lang="en-US" dirty="0">
                <a:solidFill>
                  <a:srgbClr val="009FC3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</a:br>
            <a:r>
              <a:rPr lang="en-US" dirty="0">
                <a:solidFill>
                  <a:srgbClr val="009FC3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Decisions Day</a:t>
            </a:r>
          </a:p>
        </p:txBody>
      </p:sp>
    </p:spTree>
    <p:extLst>
      <p:ext uri="{BB962C8B-B14F-4D97-AF65-F5344CB8AC3E}">
        <p14:creationId xmlns:p14="http://schemas.microsoft.com/office/powerpoint/2010/main" val="1431238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tent Slide 2 Column with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0BD3D-79C7-4142-95B6-49B33BD430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3850" y="566531"/>
            <a:ext cx="8284066" cy="1034707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3000"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r>
              <a:rPr lang="en-US"/>
              <a:t>Click to add title text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10619A-389A-46DD-BACC-0B2D9DFCA4A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91304" y="1611590"/>
            <a:ext cx="4046220" cy="82391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add subhead 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A70215-FF52-4AB8-8870-52B6D7D781C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91304" y="2465319"/>
            <a:ext cx="4046220" cy="3704466"/>
          </a:xfrm>
        </p:spPr>
        <p:txBody>
          <a:bodyPr/>
          <a:lstStyle>
            <a:lvl1pPr marL="0" indent="0">
              <a:buNone/>
              <a:defRPr sz="1800"/>
            </a:lvl1pPr>
            <a:lvl2pPr>
              <a:defRPr sz="1600"/>
            </a:lvl2pPr>
            <a:lvl3pPr>
              <a:defRPr sz="1600"/>
            </a:lvl3pPr>
          </a:lstStyle>
          <a:p>
            <a:pPr lvl="0"/>
            <a:r>
              <a:rPr lang="en-US"/>
              <a:t>Click to add body text</a:t>
            </a:r>
          </a:p>
          <a:p>
            <a:pPr lvl="1"/>
            <a:r>
              <a:rPr lang="en-US"/>
              <a:t>Bullet one</a:t>
            </a:r>
          </a:p>
          <a:p>
            <a:pPr lvl="2"/>
            <a:r>
              <a:rPr lang="en-US"/>
              <a:t>Bullet two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5BAC4D-F06E-4E72-A399-4C275DC4775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11590"/>
            <a:ext cx="4046220" cy="82391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add subhead 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7336A3-48E9-43E3-8C43-3B0661407677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4629150" y="2485197"/>
            <a:ext cx="4046220" cy="3684588"/>
          </a:xfrm>
        </p:spPr>
        <p:txBody>
          <a:bodyPr/>
          <a:lstStyle>
            <a:lvl1pPr marL="0" indent="0">
              <a:buNone/>
              <a:defRPr sz="1800"/>
            </a:lvl1pPr>
            <a:lvl2pPr>
              <a:defRPr sz="1600"/>
            </a:lvl2pPr>
            <a:lvl3pPr>
              <a:defRPr sz="1600"/>
            </a:lvl3pPr>
          </a:lstStyle>
          <a:p>
            <a:pPr lvl="0"/>
            <a:r>
              <a:rPr lang="en-US"/>
              <a:t>Click to add body text</a:t>
            </a:r>
          </a:p>
          <a:p>
            <a:pPr lvl="1"/>
            <a:r>
              <a:rPr lang="en-US"/>
              <a:t>Bullet one</a:t>
            </a:r>
          </a:p>
          <a:p>
            <a:pPr lvl="2"/>
            <a:r>
              <a:rPr lang="en-US"/>
              <a:t>Bullet two</a:t>
            </a:r>
          </a:p>
          <a:p>
            <a:pPr lvl="0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7B46992-E9BA-4B3D-9567-BFBDFAD5846F}"/>
              </a:ext>
            </a:extLst>
          </p:cNvPr>
          <p:cNvCxnSpPr>
            <a:cxnSpLocks/>
          </p:cNvCxnSpPr>
          <p:nvPr userDrawn="1"/>
        </p:nvCxnSpPr>
        <p:spPr>
          <a:xfrm>
            <a:off x="479216" y="1411105"/>
            <a:ext cx="734400" cy="0"/>
          </a:xfrm>
          <a:prstGeom prst="line">
            <a:avLst/>
          </a:prstGeom>
          <a:ln>
            <a:solidFill>
              <a:srgbClr val="6BC5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5F34D99D-7DF0-B850-B643-9FD67620C316}"/>
              </a:ext>
            </a:extLst>
          </p:cNvPr>
          <p:cNvSpPr txBox="1"/>
          <p:nvPr userDrawn="1"/>
        </p:nvSpPr>
        <p:spPr>
          <a:xfrm>
            <a:off x="266330" y="6125201"/>
            <a:ext cx="268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9FC3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National Healthcare</a:t>
            </a:r>
            <a:br>
              <a:rPr lang="en-US" dirty="0">
                <a:solidFill>
                  <a:srgbClr val="009FC3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</a:br>
            <a:r>
              <a:rPr lang="en-US" dirty="0">
                <a:solidFill>
                  <a:srgbClr val="009FC3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Decisions Day</a:t>
            </a:r>
          </a:p>
        </p:txBody>
      </p:sp>
    </p:spTree>
    <p:extLst>
      <p:ext uri="{BB962C8B-B14F-4D97-AF65-F5344CB8AC3E}">
        <p14:creationId xmlns:p14="http://schemas.microsoft.com/office/powerpoint/2010/main" val="1744965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Title and Small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0BD3D-79C7-4142-95B6-49B33BD430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2718" y="596348"/>
            <a:ext cx="8314505" cy="1007448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3000"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r>
              <a:rPr lang="en-US"/>
              <a:t>Click to add title text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10619A-389A-46DD-BACC-0B2D9DFCA4A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69502" y="1621529"/>
            <a:ext cx="4046220" cy="732094"/>
          </a:xfrm>
        </p:spPr>
        <p:txBody>
          <a:bodyPr anchor="t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add subhead 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A70215-FF52-4AB8-8870-52B6D7D781C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62048" y="2413263"/>
            <a:ext cx="4046220" cy="3776401"/>
          </a:xfrm>
        </p:spPr>
        <p:txBody>
          <a:bodyPr/>
          <a:lstStyle>
            <a:lvl1pPr marL="0" indent="0">
              <a:buFontTx/>
              <a:buNone/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050"/>
            </a:lvl4pPr>
          </a:lstStyle>
          <a:p>
            <a:pPr lvl="0"/>
            <a:r>
              <a:rPr lang="en-US"/>
              <a:t>Click to add body text</a:t>
            </a:r>
          </a:p>
          <a:p>
            <a:pPr lvl="1"/>
            <a:r>
              <a:rPr lang="en-US"/>
              <a:t>Bullet one</a:t>
            </a:r>
          </a:p>
          <a:p>
            <a:pPr lvl="2"/>
            <a:r>
              <a:rPr lang="en-US"/>
              <a:t>Bullet two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7C36FCF6-B43B-4E4B-89F2-EAE73135598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641002" y="1621530"/>
            <a:ext cx="4046220" cy="4554984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B1DD61B-C158-4EED-A964-89AB6D63C76E}"/>
              </a:ext>
            </a:extLst>
          </p:cNvPr>
          <p:cNvCxnSpPr>
            <a:cxnSpLocks/>
          </p:cNvCxnSpPr>
          <p:nvPr userDrawn="1"/>
        </p:nvCxnSpPr>
        <p:spPr>
          <a:xfrm>
            <a:off x="479216" y="1411105"/>
            <a:ext cx="734400" cy="0"/>
          </a:xfrm>
          <a:prstGeom prst="line">
            <a:avLst/>
          </a:prstGeom>
          <a:ln>
            <a:solidFill>
              <a:srgbClr val="6BC5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F56179B7-12C5-E656-455D-C162A1313140}"/>
              </a:ext>
            </a:extLst>
          </p:cNvPr>
          <p:cNvSpPr txBox="1"/>
          <p:nvPr userDrawn="1"/>
        </p:nvSpPr>
        <p:spPr>
          <a:xfrm>
            <a:off x="275208" y="6078859"/>
            <a:ext cx="268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9FC3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National Healthcare</a:t>
            </a:r>
            <a:br>
              <a:rPr lang="en-US" dirty="0">
                <a:solidFill>
                  <a:srgbClr val="009FC3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</a:br>
            <a:r>
              <a:rPr lang="en-US" dirty="0">
                <a:solidFill>
                  <a:srgbClr val="009FC3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Decisions Day</a:t>
            </a:r>
          </a:p>
        </p:txBody>
      </p:sp>
    </p:spTree>
    <p:extLst>
      <p:ext uri="{BB962C8B-B14F-4D97-AF65-F5344CB8AC3E}">
        <p14:creationId xmlns:p14="http://schemas.microsoft.com/office/powerpoint/2010/main" val="1951161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ue with Title and Small Graphi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0BD3D-79C7-4142-95B6-49B33BD430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7626" y="606287"/>
            <a:ext cx="8277158" cy="101482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r>
              <a:rPr lang="en-US"/>
              <a:t>Click to add title text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10619A-389A-46DD-BACC-0B2D9DFCA4A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87627" y="1681164"/>
            <a:ext cx="4046220" cy="732099"/>
          </a:xfrm>
        </p:spPr>
        <p:txBody>
          <a:bodyPr anchor="t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add subhead 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A70215-FF52-4AB8-8870-52B6D7D781C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87627" y="2413263"/>
            <a:ext cx="4046220" cy="3776401"/>
          </a:xfrm>
        </p:spPr>
        <p:txBody>
          <a:bodyPr/>
          <a:lstStyle>
            <a:lvl1pPr marL="0" indent="0">
              <a:buFontTx/>
              <a:buNone/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050"/>
            </a:lvl4pPr>
          </a:lstStyle>
          <a:p>
            <a:pPr lvl="0"/>
            <a:r>
              <a:rPr lang="en-US"/>
              <a:t>Click to add body text</a:t>
            </a:r>
          </a:p>
          <a:p>
            <a:pPr lvl="1"/>
            <a:r>
              <a:rPr lang="en-US"/>
              <a:t>Bullet one</a:t>
            </a:r>
          </a:p>
          <a:p>
            <a:pPr lvl="2"/>
            <a:r>
              <a:rPr lang="en-US"/>
              <a:t>Bullet two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7C36FCF6-B43B-4E4B-89F2-EAE73135598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611185" y="1684228"/>
            <a:ext cx="4046220" cy="4492285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2F90B46-CE52-416E-8E27-50DAF17C80F3}"/>
              </a:ext>
            </a:extLst>
          </p:cNvPr>
          <p:cNvCxnSpPr>
            <a:cxnSpLocks/>
          </p:cNvCxnSpPr>
          <p:nvPr userDrawn="1"/>
        </p:nvCxnSpPr>
        <p:spPr>
          <a:xfrm>
            <a:off x="479216" y="1411105"/>
            <a:ext cx="734400" cy="0"/>
          </a:xfrm>
          <a:prstGeom prst="line">
            <a:avLst/>
          </a:prstGeom>
          <a:ln>
            <a:solidFill>
              <a:srgbClr val="6BC5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62953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highlig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B6014-A4A7-436D-838F-809C0B3E4B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0172" y="606288"/>
            <a:ext cx="3343416" cy="1152939"/>
          </a:xfrm>
          <a:prstGeom prst="rect">
            <a:avLst/>
          </a:prstGeom>
        </p:spPr>
        <p:txBody>
          <a:bodyPr anchor="t"/>
          <a:lstStyle>
            <a:lvl1pPr>
              <a:defRPr sz="2400"/>
            </a:lvl1pPr>
          </a:lstStyle>
          <a:p>
            <a:r>
              <a:rPr lang="en-US"/>
              <a:t>Click to add title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F2EE5-971F-493C-AF2A-58A8D5B49C6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884183" y="551622"/>
            <a:ext cx="4771175" cy="5754756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Bullet one</a:t>
            </a:r>
          </a:p>
          <a:p>
            <a:pPr lvl="2"/>
            <a:r>
              <a:rPr lang="en-US"/>
              <a:t>Bullet two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24036F-9B4D-4ED3-ABE0-5C594C3C96E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80172" y="1828801"/>
            <a:ext cx="3343416" cy="434339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add body text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192BB8-3744-D300-6FD0-02BFAD4FAD91}"/>
              </a:ext>
            </a:extLst>
          </p:cNvPr>
          <p:cNvSpPr txBox="1"/>
          <p:nvPr userDrawn="1"/>
        </p:nvSpPr>
        <p:spPr>
          <a:xfrm>
            <a:off x="219577" y="6062602"/>
            <a:ext cx="268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9FC3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National Healthcare</a:t>
            </a:r>
            <a:br>
              <a:rPr lang="en-US" dirty="0">
                <a:solidFill>
                  <a:srgbClr val="009FC3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</a:br>
            <a:r>
              <a:rPr lang="en-US" dirty="0">
                <a:solidFill>
                  <a:srgbClr val="009FC3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Decisions Day</a:t>
            </a:r>
          </a:p>
        </p:txBody>
      </p:sp>
    </p:spTree>
    <p:extLst>
      <p:ext uri="{BB962C8B-B14F-4D97-AF65-F5344CB8AC3E}">
        <p14:creationId xmlns:p14="http://schemas.microsoft.com/office/powerpoint/2010/main" val="379322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CB7804-1305-4FF7-8ADD-FF18DA3EA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172" y="586410"/>
            <a:ext cx="8311597" cy="78519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Welcome to the IHI 4:3 PPT deck!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E7BC5F-49DA-4DB4-ADAC-32952163C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0172" y="1606964"/>
            <a:ext cx="8311598" cy="4575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This template is set up for Small (Standard) or “4:3 aspect ratio”. </a:t>
            </a:r>
            <a:br>
              <a:rPr lang="en-US"/>
            </a:br>
            <a:r>
              <a:rPr lang="en-US"/>
              <a:t>Please use the templates in layout view to build your PPT presentations.</a:t>
            </a:r>
          </a:p>
          <a:p>
            <a:pPr lvl="0"/>
            <a:r>
              <a:rPr lang="en-US"/>
              <a:t>Questions? Please reach out to Jennifer Culbert, jculbert@ihi.org</a:t>
            </a:r>
          </a:p>
        </p:txBody>
      </p:sp>
    </p:spTree>
    <p:extLst>
      <p:ext uri="{BB962C8B-B14F-4D97-AF65-F5344CB8AC3E}">
        <p14:creationId xmlns:p14="http://schemas.microsoft.com/office/powerpoint/2010/main" val="4093592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64" r:id="rId3"/>
    <p:sldLayoutId id="2147483651" r:id="rId4"/>
    <p:sldLayoutId id="2147483652" r:id="rId5"/>
    <p:sldLayoutId id="2147483653" r:id="rId6"/>
    <p:sldLayoutId id="2147483663" r:id="rId7"/>
    <p:sldLayoutId id="2147483666" r:id="rId8"/>
    <p:sldLayoutId id="2147483656" r:id="rId9"/>
    <p:sldLayoutId id="2147483657" r:id="rId10"/>
    <p:sldLayoutId id="2147483665" r:id="rId11"/>
    <p:sldLayoutId id="2147483654" r:id="rId12"/>
    <p:sldLayoutId id="2147483655" r:id="rId13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2"/>
          </a:solidFill>
          <a:latin typeface="Roboto Medium" panose="02000000000000000000" pitchFamily="2" charset="0"/>
          <a:ea typeface="Roboto Medium" panose="02000000000000000000" pitchFamily="2" charset="0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50000"/>
        </a:lnSpc>
        <a:spcBef>
          <a:spcPts val="750"/>
        </a:spcBef>
        <a:buFont typeface="Arial" panose="020B0604020202020204" pitchFamily="34" charset="0"/>
        <a:buChar char="•"/>
        <a:tabLst>
          <a:tab pos="428625" algn="l"/>
        </a:tabLst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5">
            <a:extLst>
              <a:ext uri="{FF2B5EF4-FFF2-40B4-BE49-F238E27FC236}">
                <a16:creationId xmlns:a16="http://schemas.microsoft.com/office/drawing/2014/main" id="{79CB0027-BE80-8061-A125-916ED6120A2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86748" y="734951"/>
            <a:ext cx="6521824" cy="739588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altLang="en-US" sz="2500" dirty="0"/>
              <a:t>National Healthcare Decisions Day - </a:t>
            </a:r>
            <a:br>
              <a:rPr lang="en-US" altLang="en-US" sz="2500" dirty="0"/>
            </a:br>
            <a:r>
              <a:rPr lang="en-US" altLang="en-US" sz="2500" dirty="0"/>
              <a:t>Community Outreach Presentation </a:t>
            </a:r>
          </a:p>
        </p:txBody>
      </p:sp>
      <p:sp>
        <p:nvSpPr>
          <p:cNvPr id="10" name="Rectangle 16">
            <a:extLst>
              <a:ext uri="{FF2B5EF4-FFF2-40B4-BE49-F238E27FC236}">
                <a16:creationId xmlns:a16="http://schemas.microsoft.com/office/drawing/2014/main" id="{36A92AAE-D030-529D-8199-6079580CC41A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941294" y="1834364"/>
            <a:ext cx="7261412" cy="3563471"/>
          </a:xfrm>
        </p:spPr>
        <p:txBody>
          <a:bodyPr>
            <a:normAutofit/>
          </a:bodyPr>
          <a:lstStyle/>
          <a:p>
            <a:pPr marL="353004" indent="-353004">
              <a:lnSpc>
                <a:spcPct val="100000"/>
              </a:lnSpc>
              <a:buFont typeface="Arial" charset="0"/>
              <a:buChar char="•"/>
              <a:tabLst>
                <a:tab pos="353004" algn="l"/>
              </a:tabLst>
              <a:defRPr/>
            </a:pPr>
            <a:r>
              <a:rPr lang="en-US" sz="1765" dirty="0"/>
              <a:t>This presentation is meant to serve as a guide for your community presentation</a:t>
            </a:r>
          </a:p>
          <a:p>
            <a:pPr marL="353004" indent="-353004">
              <a:lnSpc>
                <a:spcPct val="100000"/>
              </a:lnSpc>
              <a:buFont typeface="Arial" charset="0"/>
              <a:buChar char="•"/>
              <a:tabLst>
                <a:tab pos="353004" algn="l"/>
              </a:tabLst>
              <a:defRPr/>
            </a:pPr>
            <a:r>
              <a:rPr lang="en-US" sz="1765" dirty="0"/>
              <a:t>Modify slides as needed to be appropriate for your organization and community</a:t>
            </a:r>
          </a:p>
          <a:p>
            <a:pPr marL="353004" indent="-353004">
              <a:lnSpc>
                <a:spcPct val="100000"/>
              </a:lnSpc>
              <a:buFont typeface="Arial" charset="0"/>
              <a:buChar char="•"/>
              <a:tabLst>
                <a:tab pos="353004" algn="l"/>
              </a:tabLst>
              <a:defRPr/>
            </a:pPr>
            <a:r>
              <a:rPr lang="en-US" sz="1765" dirty="0"/>
              <a:t>Add your local resources as needed</a:t>
            </a:r>
          </a:p>
          <a:p>
            <a:pPr marL="353004" indent="-353004">
              <a:lnSpc>
                <a:spcPct val="100000"/>
              </a:lnSpc>
              <a:buFont typeface="Arial" charset="0"/>
              <a:buChar char="•"/>
              <a:tabLst>
                <a:tab pos="353004" algn="l"/>
              </a:tabLst>
              <a:defRPr/>
            </a:pPr>
            <a:r>
              <a:rPr lang="en-US" sz="1765" dirty="0"/>
              <a:t>To edit presentation, click ‘edit,’ then ‘Edit Slides’</a:t>
            </a:r>
          </a:p>
          <a:p>
            <a:pPr marL="353004" indent="-353004">
              <a:lnSpc>
                <a:spcPct val="100000"/>
              </a:lnSpc>
              <a:buFont typeface="Arial" charset="0"/>
              <a:buChar char="•"/>
              <a:tabLst>
                <a:tab pos="353004" algn="l"/>
              </a:tabLst>
              <a:defRPr/>
            </a:pPr>
            <a:r>
              <a:rPr lang="en-US" sz="1765" dirty="0"/>
              <a:t>You can add your organizations’ logo on the master slide in the lower right corner</a:t>
            </a:r>
          </a:p>
          <a:p>
            <a:pPr marL="353004" indent="-353004">
              <a:lnSpc>
                <a:spcPct val="100000"/>
              </a:lnSpc>
              <a:buFont typeface="Arial" charset="0"/>
              <a:buChar char="•"/>
              <a:tabLst>
                <a:tab pos="353004" algn="l"/>
              </a:tabLst>
              <a:defRPr/>
            </a:pPr>
            <a:endParaRPr lang="en-US" sz="1765" dirty="0"/>
          </a:p>
          <a:p>
            <a:pPr marL="353004" indent="-353004" algn="ctr">
              <a:lnSpc>
                <a:spcPct val="100000"/>
              </a:lnSpc>
              <a:buFont typeface="Arial" charset="0"/>
              <a:buChar char="•"/>
              <a:tabLst>
                <a:tab pos="353004" algn="l"/>
              </a:tabLst>
              <a:defRPr/>
            </a:pPr>
            <a:r>
              <a:rPr lang="en-US" sz="2471" i="1" dirty="0"/>
              <a:t>Delete this slide before use</a:t>
            </a:r>
          </a:p>
          <a:p>
            <a:pPr eaLnBrk="1" hangingPunct="1">
              <a:lnSpc>
                <a:spcPct val="100000"/>
              </a:lnSpc>
              <a:buFontTx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90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DD7FD18F-838D-48E8-DA36-C0A606A6945B}"/>
              </a:ext>
            </a:extLst>
          </p:cNvPr>
          <p:cNvSpPr txBox="1">
            <a:spLocks/>
          </p:cNvSpPr>
          <p:nvPr/>
        </p:nvSpPr>
        <p:spPr>
          <a:xfrm>
            <a:off x="832403" y="554879"/>
            <a:ext cx="8311597" cy="785191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+mj-cs"/>
              </a:defRPr>
            </a:lvl1pPr>
          </a:lstStyle>
          <a:p>
            <a:r>
              <a:rPr lang="en-US" altLang="en-US" dirty="0"/>
              <a:t>Documenting Your Decisions</a:t>
            </a: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A12AB9A9-FB9E-9985-5023-3262AE5DDD2C}"/>
              </a:ext>
            </a:extLst>
          </p:cNvPr>
          <p:cNvSpPr txBox="1">
            <a:spLocks/>
          </p:cNvSpPr>
          <p:nvPr/>
        </p:nvSpPr>
        <p:spPr>
          <a:xfrm>
            <a:off x="832403" y="1736275"/>
            <a:ext cx="7880960" cy="3385450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150000"/>
              </a:lnSpc>
              <a:spcBef>
                <a:spcPts val="750"/>
              </a:spcBef>
              <a:buFont typeface="Arial" panose="020B0604020202020204" pitchFamily="34" charset="0"/>
              <a:buChar char="•"/>
              <a:tabLst>
                <a:tab pos="428625" algn="l"/>
              </a:tabLst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400" dirty="0"/>
              <a:t>Advance directives document healthcare decisions at the end of life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400" dirty="0"/>
              <a:t>Tool to help you think through and communicate your choices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400" dirty="0"/>
              <a:t>Two legal forms are available: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/>
              <a:t>Healthcare Power of Attorney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/>
              <a:t>Living Will</a:t>
            </a:r>
          </a:p>
        </p:txBody>
      </p:sp>
    </p:spTree>
    <p:extLst>
      <p:ext uri="{BB962C8B-B14F-4D97-AF65-F5344CB8AC3E}">
        <p14:creationId xmlns:p14="http://schemas.microsoft.com/office/powerpoint/2010/main" val="614408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DD7FD18F-838D-48E8-DA36-C0A606A6945B}"/>
              </a:ext>
            </a:extLst>
          </p:cNvPr>
          <p:cNvSpPr txBox="1">
            <a:spLocks/>
          </p:cNvSpPr>
          <p:nvPr/>
        </p:nvSpPr>
        <p:spPr>
          <a:xfrm>
            <a:off x="832403" y="554879"/>
            <a:ext cx="8311597" cy="785191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+mj-cs"/>
              </a:defRPr>
            </a:lvl1pPr>
          </a:lstStyle>
          <a:p>
            <a:r>
              <a:rPr lang="en-US" altLang="en-US" dirty="0"/>
              <a:t>Healthcare Power of Attorney</a:t>
            </a: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A12AB9A9-FB9E-9985-5023-3262AE5DDD2C}"/>
              </a:ext>
            </a:extLst>
          </p:cNvPr>
          <p:cNvSpPr txBox="1">
            <a:spLocks/>
          </p:cNvSpPr>
          <p:nvPr/>
        </p:nvSpPr>
        <p:spPr>
          <a:xfrm>
            <a:off x="937219" y="1736275"/>
            <a:ext cx="7534119" cy="3385450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150000"/>
              </a:lnSpc>
              <a:spcBef>
                <a:spcPts val="750"/>
              </a:spcBef>
              <a:buFont typeface="Arial" panose="020B0604020202020204" pitchFamily="34" charset="0"/>
              <a:buChar char="•"/>
              <a:tabLst>
                <a:tab pos="428625" algn="l"/>
              </a:tabLst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400" dirty="0"/>
              <a:t> </a:t>
            </a:r>
            <a:r>
              <a:rPr lang="en-US" altLang="en-US" sz="2400" dirty="0"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Document </a:t>
            </a:r>
            <a:r>
              <a:rPr lang="en-US" altLang="en-US" sz="2400" i="1" dirty="0"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who</a:t>
            </a:r>
            <a:r>
              <a:rPr lang="en-US" altLang="en-US" sz="2400" dirty="0"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 makes medical decisions about your healthcare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 Authorized to speak ONLY if you can’t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 May also be called a: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dirty="0"/>
              <a:t>"healthcare proxy or agent" 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dirty="0"/>
              <a:t>“healthcare surrogate” 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dirty="0"/>
              <a:t>"durable power of attorney for healthcare" </a:t>
            </a:r>
          </a:p>
          <a:p>
            <a:pPr eaLnBrk="1" hangingPunct="1"/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91714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DD7FD18F-838D-48E8-DA36-C0A606A6945B}"/>
              </a:ext>
            </a:extLst>
          </p:cNvPr>
          <p:cNvSpPr txBox="1">
            <a:spLocks/>
          </p:cNvSpPr>
          <p:nvPr/>
        </p:nvSpPr>
        <p:spPr>
          <a:xfrm>
            <a:off x="832403" y="554879"/>
            <a:ext cx="8311597" cy="785191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+mj-cs"/>
              </a:defRPr>
            </a:lvl1pPr>
          </a:lstStyle>
          <a:p>
            <a:r>
              <a:rPr lang="en-US" altLang="en-US" dirty="0"/>
              <a:t>Your Healthcare Agent</a:t>
            </a: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A12AB9A9-FB9E-9985-5023-3262AE5DDD2C}"/>
              </a:ext>
            </a:extLst>
          </p:cNvPr>
          <p:cNvSpPr txBox="1">
            <a:spLocks/>
          </p:cNvSpPr>
          <p:nvPr/>
        </p:nvSpPr>
        <p:spPr>
          <a:xfrm>
            <a:off x="937219" y="1736274"/>
            <a:ext cx="7565649" cy="3917765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150000"/>
              </a:lnSpc>
              <a:spcBef>
                <a:spcPts val="750"/>
              </a:spcBef>
              <a:buFont typeface="Arial" panose="020B0604020202020204" pitchFamily="34" charset="0"/>
              <a:buChar char="•"/>
              <a:tabLst>
                <a:tab pos="428625" algn="l"/>
              </a:tabLst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Can be anyone over the age of 18*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Can be a chosen family member, loved one or close friend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Is someone who: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dirty="0"/>
              <a:t>You trust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dirty="0"/>
              <a:t>Knows you well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dirty="0"/>
              <a:t>Will advocate in your behalf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dirty="0"/>
              <a:t>Will honor your wishes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768135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DD7FD18F-838D-48E8-DA36-C0A606A6945B}"/>
              </a:ext>
            </a:extLst>
          </p:cNvPr>
          <p:cNvSpPr txBox="1">
            <a:spLocks/>
          </p:cNvSpPr>
          <p:nvPr/>
        </p:nvSpPr>
        <p:spPr>
          <a:xfrm>
            <a:off x="832403" y="554879"/>
            <a:ext cx="8311597" cy="785191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+mj-cs"/>
              </a:defRPr>
            </a:lvl1pPr>
          </a:lstStyle>
          <a:p>
            <a:r>
              <a:rPr lang="en-US" altLang="en-US" dirty="0"/>
              <a:t>Living Will</a:t>
            </a: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A12AB9A9-FB9E-9985-5023-3262AE5DDD2C}"/>
              </a:ext>
            </a:extLst>
          </p:cNvPr>
          <p:cNvSpPr txBox="1">
            <a:spLocks/>
          </p:cNvSpPr>
          <p:nvPr/>
        </p:nvSpPr>
        <p:spPr>
          <a:xfrm>
            <a:off x="937219" y="1736275"/>
            <a:ext cx="7565649" cy="3385450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150000"/>
              </a:lnSpc>
              <a:spcBef>
                <a:spcPts val="750"/>
              </a:spcBef>
              <a:buFont typeface="Arial" panose="020B0604020202020204" pitchFamily="34" charset="0"/>
              <a:buChar char="•"/>
              <a:tabLst>
                <a:tab pos="428625" algn="l"/>
              </a:tabLst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400" dirty="0"/>
              <a:t> </a:t>
            </a:r>
            <a:r>
              <a:rPr lang="en-US" altLang="en-US" sz="2400" dirty="0"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States what you want and do not want for medical treatments at the end of life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 May also be called: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dirty="0"/>
              <a:t>Directive to physicians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dirty="0"/>
              <a:t>Healthcare declaration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dirty="0"/>
              <a:t>Medical directive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299681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DD7FD18F-838D-48E8-DA36-C0A606A6945B}"/>
              </a:ext>
            </a:extLst>
          </p:cNvPr>
          <p:cNvSpPr txBox="1">
            <a:spLocks/>
          </p:cNvSpPr>
          <p:nvPr/>
        </p:nvSpPr>
        <p:spPr>
          <a:xfrm>
            <a:off x="832403" y="554879"/>
            <a:ext cx="8311597" cy="785191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+mj-cs"/>
              </a:defRPr>
            </a:lvl1pPr>
          </a:lstStyle>
          <a:p>
            <a:r>
              <a:rPr lang="en-US" altLang="en-US" dirty="0"/>
              <a:t>Important to Know</a:t>
            </a: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A12AB9A9-FB9E-9985-5023-3262AE5DDD2C}"/>
              </a:ext>
            </a:extLst>
          </p:cNvPr>
          <p:cNvSpPr txBox="1">
            <a:spLocks/>
          </p:cNvSpPr>
          <p:nvPr/>
        </p:nvSpPr>
        <p:spPr>
          <a:xfrm>
            <a:off x="937219" y="1736275"/>
            <a:ext cx="7565649" cy="3385450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150000"/>
              </a:lnSpc>
              <a:spcBef>
                <a:spcPts val="750"/>
              </a:spcBef>
              <a:buFont typeface="Arial" panose="020B0604020202020204" pitchFamily="34" charset="0"/>
              <a:buChar char="•"/>
              <a:tabLst>
                <a:tab pos="428625" algn="l"/>
              </a:tabLst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-457200">
              <a:lnSpc>
                <a:spcPct val="80000"/>
              </a:lnSpc>
              <a:buClr>
                <a:srgbClr val="97A5B1"/>
              </a:buClr>
              <a:buFont typeface="Wingdings" panose="05000000000000000000" pitchFamily="2" charset="2"/>
              <a:buChar char="Ø"/>
            </a:pPr>
            <a:r>
              <a:rPr lang="en-US" altLang="en-US" sz="2824" dirty="0">
                <a:solidFill>
                  <a:srgbClr val="455560"/>
                </a:solidFill>
              </a:rPr>
              <a:t>Your advance directive should reflect </a:t>
            </a:r>
            <a:r>
              <a:rPr lang="en-US" altLang="en-US" sz="2824" i="1" dirty="0">
                <a:solidFill>
                  <a:srgbClr val="455560"/>
                </a:solidFill>
              </a:rPr>
              <a:t>your</a:t>
            </a:r>
            <a:r>
              <a:rPr lang="en-US" altLang="en-US" sz="2824" dirty="0">
                <a:solidFill>
                  <a:srgbClr val="455560"/>
                </a:solidFill>
              </a:rPr>
              <a:t> wishes </a:t>
            </a:r>
          </a:p>
          <a:p>
            <a:pPr marL="457200" lvl="1" indent="-457200">
              <a:lnSpc>
                <a:spcPct val="80000"/>
              </a:lnSpc>
              <a:buClr>
                <a:srgbClr val="97A5B1"/>
              </a:buClr>
              <a:buFont typeface="Wingdings" panose="05000000000000000000" pitchFamily="2" charset="2"/>
              <a:buChar char="Ø"/>
            </a:pPr>
            <a:r>
              <a:rPr lang="en-US" altLang="en-US" sz="2824" dirty="0">
                <a:solidFill>
                  <a:srgbClr val="455560"/>
                </a:solidFill>
              </a:rPr>
              <a:t>Lawyers are </a:t>
            </a:r>
            <a:r>
              <a:rPr lang="en-US" altLang="en-US" sz="2824" b="1" i="1" dirty="0">
                <a:solidFill>
                  <a:srgbClr val="455560"/>
                </a:solidFill>
              </a:rPr>
              <a:t>not</a:t>
            </a:r>
            <a:r>
              <a:rPr lang="en-US" altLang="en-US" sz="2824" dirty="0">
                <a:solidFill>
                  <a:srgbClr val="455560"/>
                </a:solidFill>
              </a:rPr>
              <a:t> needed</a:t>
            </a:r>
          </a:p>
          <a:p>
            <a:pPr marL="457200" lvl="1" indent="-457200">
              <a:lnSpc>
                <a:spcPct val="80000"/>
              </a:lnSpc>
              <a:buClr>
                <a:srgbClr val="97A5B1"/>
              </a:buClr>
              <a:buFont typeface="Wingdings" panose="05000000000000000000" pitchFamily="2" charset="2"/>
              <a:buChar char="Ø"/>
            </a:pPr>
            <a:r>
              <a:rPr lang="en-US" altLang="en-US" sz="2824" dirty="0">
                <a:solidFill>
                  <a:srgbClr val="455560"/>
                </a:solidFill>
              </a:rPr>
              <a:t>Not all documents are </a:t>
            </a:r>
            <a:r>
              <a:rPr lang="en-US" altLang="en-US" sz="2824" b="1" i="1" dirty="0">
                <a:solidFill>
                  <a:srgbClr val="455560"/>
                </a:solidFill>
              </a:rPr>
              <a:t>legally valid </a:t>
            </a:r>
            <a:r>
              <a:rPr lang="en-US" altLang="en-US" sz="2824" dirty="0">
                <a:solidFill>
                  <a:srgbClr val="455560"/>
                </a:solidFill>
              </a:rPr>
              <a:t>in every state</a:t>
            </a:r>
          </a:p>
          <a:p>
            <a:pPr marL="457200" lvl="1" indent="-457200">
              <a:lnSpc>
                <a:spcPct val="80000"/>
              </a:lnSpc>
              <a:buClr>
                <a:srgbClr val="97A5B1"/>
              </a:buClr>
              <a:buFont typeface="Wingdings" panose="05000000000000000000" pitchFamily="2" charset="2"/>
              <a:buChar char="Ø"/>
            </a:pPr>
            <a:r>
              <a:rPr lang="en-US" altLang="en-US" sz="2824" dirty="0">
                <a:solidFill>
                  <a:srgbClr val="455560"/>
                </a:solidFill>
              </a:rPr>
              <a:t>A witness and a notary </a:t>
            </a:r>
            <a:r>
              <a:rPr lang="en-US" altLang="en-US" sz="2824" i="1" dirty="0">
                <a:solidFill>
                  <a:srgbClr val="455560"/>
                </a:solidFill>
              </a:rPr>
              <a:t>may</a:t>
            </a:r>
            <a:r>
              <a:rPr lang="en-US" altLang="en-US" sz="2824" dirty="0">
                <a:solidFill>
                  <a:srgbClr val="455560"/>
                </a:solidFill>
              </a:rPr>
              <a:t>  be required </a:t>
            </a:r>
          </a:p>
          <a:p>
            <a:pPr marL="457200" lvl="1" indent="-457200">
              <a:lnSpc>
                <a:spcPct val="80000"/>
              </a:lnSpc>
              <a:buClr>
                <a:srgbClr val="97A5B1"/>
              </a:buClr>
              <a:buFont typeface="Wingdings" panose="05000000000000000000" pitchFamily="2" charset="2"/>
              <a:buChar char="Ø"/>
            </a:pPr>
            <a:r>
              <a:rPr lang="en-US" altLang="en-US" sz="2824" dirty="0">
                <a:solidFill>
                  <a:srgbClr val="455560"/>
                </a:solidFill>
              </a:rPr>
              <a:t>Does not expire and can be updated as needed (your wishes can change)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altLang="en-US" dirty="0">
              <a:solidFill>
                <a:srgbClr val="4555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9688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DD7FD18F-838D-48E8-DA36-C0A606A6945B}"/>
              </a:ext>
            </a:extLst>
          </p:cNvPr>
          <p:cNvSpPr txBox="1">
            <a:spLocks/>
          </p:cNvSpPr>
          <p:nvPr/>
        </p:nvSpPr>
        <p:spPr>
          <a:xfrm>
            <a:off x="832403" y="554879"/>
            <a:ext cx="7334135" cy="785191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+mj-cs"/>
              </a:defRPr>
            </a:lvl1pPr>
          </a:lstStyle>
          <a:p>
            <a:pPr algn="ctr"/>
            <a:r>
              <a:rPr lang="en-US" altLang="en-US" sz="3600" dirty="0"/>
              <a:t>April 16 - National Healthcare Decisions Day</a:t>
            </a:r>
            <a:endParaRPr lang="en-US" altLang="en-US" dirty="0"/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A12AB9A9-FB9E-9985-5023-3262AE5DDD2C}"/>
              </a:ext>
            </a:extLst>
          </p:cNvPr>
          <p:cNvSpPr txBox="1">
            <a:spLocks/>
          </p:cNvSpPr>
          <p:nvPr/>
        </p:nvSpPr>
        <p:spPr>
          <a:xfrm>
            <a:off x="937219" y="1736275"/>
            <a:ext cx="7565649" cy="3385450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150000"/>
              </a:lnSpc>
              <a:spcBef>
                <a:spcPts val="750"/>
              </a:spcBef>
              <a:buFont typeface="Arial" panose="020B0604020202020204" pitchFamily="34" charset="0"/>
              <a:buChar char="•"/>
              <a:tabLst>
                <a:tab pos="428625" algn="l"/>
              </a:tabLst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en-US" sz="2400" dirty="0"/>
              <a:t>Collaborative effort of national, state and community organizations</a:t>
            </a:r>
          </a:p>
          <a:p>
            <a:pPr eaLnBrk="1" hangingPunct="1"/>
            <a:r>
              <a:rPr lang="en-US" altLang="en-US" sz="2400" dirty="0"/>
              <a:t>Opportunity to communicate and document future healthcare decisions</a:t>
            </a:r>
          </a:p>
          <a:p>
            <a:pPr eaLnBrk="1" hangingPunct="1"/>
            <a:r>
              <a:rPr lang="en-US" altLang="en-US" sz="2400" dirty="0"/>
              <a:t>Participating national organizations include:  </a:t>
            </a:r>
            <a:br>
              <a:rPr lang="en-US" altLang="en-US" sz="2400" dirty="0"/>
            </a:br>
            <a:r>
              <a:rPr lang="en-US" altLang="en-US" sz="2400" dirty="0"/>
              <a:t>ABA, AMA, ANA, APC, NASW, NHPCO and others</a:t>
            </a:r>
          </a:p>
          <a:p>
            <a:pPr eaLnBrk="1" hangingPunct="1"/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287879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DD7FD18F-838D-48E8-DA36-C0A606A6945B}"/>
              </a:ext>
            </a:extLst>
          </p:cNvPr>
          <p:cNvSpPr txBox="1">
            <a:spLocks/>
          </p:cNvSpPr>
          <p:nvPr/>
        </p:nvSpPr>
        <p:spPr>
          <a:xfrm>
            <a:off x="832403" y="554879"/>
            <a:ext cx="8311597" cy="785191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+mj-cs"/>
              </a:defRPr>
            </a:lvl1pPr>
          </a:lstStyle>
          <a:p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What You Can Do</a:t>
            </a:r>
            <a:endParaRPr lang="en-US" altLang="en-US" dirty="0"/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A12AB9A9-FB9E-9985-5023-3262AE5DDD2C}"/>
              </a:ext>
            </a:extLst>
          </p:cNvPr>
          <p:cNvSpPr txBox="1">
            <a:spLocks/>
          </p:cNvSpPr>
          <p:nvPr/>
        </p:nvSpPr>
        <p:spPr>
          <a:xfrm>
            <a:off x="937219" y="1736274"/>
            <a:ext cx="6199305" cy="4070165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150000"/>
              </a:lnSpc>
              <a:spcBef>
                <a:spcPts val="750"/>
              </a:spcBef>
              <a:buFont typeface="Arial" panose="020B0604020202020204" pitchFamily="34" charset="0"/>
              <a:buChar char="•"/>
              <a:tabLst>
                <a:tab pos="428625" algn="l"/>
              </a:tabLst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en-US" sz="2400" dirty="0"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Talk to those who matter to you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400" i="1" dirty="0"/>
              <a:t>		“Since today is national healthcare 	decisions day, I want to take this 	opportunity to talk with you about my 	decisions for healthcare if I am ever in a 	situation that I can not speak for myself           	[like Terri Schiavo or someone else].”</a:t>
            </a:r>
          </a:p>
        </p:txBody>
      </p:sp>
    </p:spTree>
    <p:extLst>
      <p:ext uri="{BB962C8B-B14F-4D97-AF65-F5344CB8AC3E}">
        <p14:creationId xmlns:p14="http://schemas.microsoft.com/office/powerpoint/2010/main" val="3629851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DD7FD18F-838D-48E8-DA36-C0A606A6945B}"/>
              </a:ext>
            </a:extLst>
          </p:cNvPr>
          <p:cNvSpPr txBox="1">
            <a:spLocks/>
          </p:cNvSpPr>
          <p:nvPr/>
        </p:nvSpPr>
        <p:spPr>
          <a:xfrm>
            <a:off x="832403" y="554879"/>
            <a:ext cx="8311597" cy="785191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+mj-cs"/>
              </a:defRPr>
            </a:lvl1pPr>
          </a:lstStyle>
          <a:p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What You Can Do</a:t>
            </a:r>
            <a:endParaRPr lang="en-US" altLang="en-US" dirty="0"/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A12AB9A9-FB9E-9985-5023-3262AE5DDD2C}"/>
              </a:ext>
            </a:extLst>
          </p:cNvPr>
          <p:cNvSpPr txBox="1">
            <a:spLocks/>
          </p:cNvSpPr>
          <p:nvPr/>
        </p:nvSpPr>
        <p:spPr>
          <a:xfrm>
            <a:off x="937219" y="1736274"/>
            <a:ext cx="7565649" cy="3552005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150000"/>
              </a:lnSpc>
              <a:spcBef>
                <a:spcPts val="750"/>
              </a:spcBef>
              <a:buFont typeface="Arial" panose="020B0604020202020204" pitchFamily="34" charset="0"/>
              <a:buChar char="•"/>
              <a:tabLst>
                <a:tab pos="428625" algn="l"/>
              </a:tabLst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en-US" sz="2800" dirty="0"/>
              <a:t>Talk about what is important to you</a:t>
            </a:r>
          </a:p>
          <a:p>
            <a:pPr eaLnBrk="1" hangingPunct="1"/>
            <a:r>
              <a:rPr lang="en-US" altLang="en-US" sz="2800" dirty="0"/>
              <a:t>Complete your advance directive</a:t>
            </a:r>
          </a:p>
          <a:p>
            <a:pPr eaLnBrk="1" hangingPunct="1"/>
            <a:r>
              <a:rPr lang="en-US" altLang="en-US" sz="2800" dirty="0"/>
              <a:t>Encourage others to do the same</a:t>
            </a:r>
          </a:p>
          <a:p>
            <a:pPr eaLnBrk="1" hangingPunct="1"/>
            <a:r>
              <a:rPr lang="en-US" altLang="en-US" sz="2800" dirty="0"/>
              <a:t>Join local efforts to promote National Healthcare Decisions Day</a:t>
            </a:r>
          </a:p>
          <a:p>
            <a:pPr marL="0" indent="0" eaLnBrk="1" hangingPunct="1"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5269884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DD7FD18F-838D-48E8-DA36-C0A606A6945B}"/>
              </a:ext>
            </a:extLst>
          </p:cNvPr>
          <p:cNvSpPr txBox="1">
            <a:spLocks/>
          </p:cNvSpPr>
          <p:nvPr/>
        </p:nvSpPr>
        <p:spPr>
          <a:xfrm>
            <a:off x="832403" y="554879"/>
            <a:ext cx="8311597" cy="785191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+mj-cs"/>
              </a:defRPr>
            </a:lvl1pPr>
          </a:lstStyle>
          <a:p>
            <a:r>
              <a:rPr lang="en-US" altLang="en-US" dirty="0"/>
              <a:t>Resources That Can Help</a:t>
            </a: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A12AB9A9-FB9E-9985-5023-3262AE5DDD2C}"/>
              </a:ext>
            </a:extLst>
          </p:cNvPr>
          <p:cNvSpPr txBox="1">
            <a:spLocks/>
          </p:cNvSpPr>
          <p:nvPr/>
        </p:nvSpPr>
        <p:spPr>
          <a:xfrm>
            <a:off x="937219" y="1736275"/>
            <a:ext cx="7565649" cy="3385450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150000"/>
              </a:lnSpc>
              <a:spcBef>
                <a:spcPts val="750"/>
              </a:spcBef>
              <a:buFont typeface="Arial" panose="020B0604020202020204" pitchFamily="34" charset="0"/>
              <a:buChar char="•"/>
              <a:tabLst>
                <a:tab pos="428625" algn="l"/>
              </a:tabLst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www.NHDD.org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dirty="0"/>
              <a:t>Advance care planning information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dirty="0"/>
              <a:t>Advance directive documents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[List other state and local resources]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5374737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A12AB9A9-FB9E-9985-5023-3262AE5DDD2C}"/>
              </a:ext>
            </a:extLst>
          </p:cNvPr>
          <p:cNvSpPr txBox="1">
            <a:spLocks/>
          </p:cNvSpPr>
          <p:nvPr/>
        </p:nvSpPr>
        <p:spPr>
          <a:xfrm>
            <a:off x="937219" y="1736275"/>
            <a:ext cx="7754836" cy="1692725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150000"/>
              </a:lnSpc>
              <a:spcBef>
                <a:spcPts val="750"/>
              </a:spcBef>
              <a:buFont typeface="Arial" panose="020B0604020202020204" pitchFamily="34" charset="0"/>
              <a:buChar char="•"/>
              <a:tabLst>
                <a:tab pos="428625" algn="l"/>
              </a:tabLst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en-US" altLang="en-US" sz="4000" i="1" dirty="0"/>
              <a:t>The future depends on what we do in the present. </a:t>
            </a:r>
            <a:br>
              <a:rPr lang="en-US" altLang="en-US" sz="4800" i="1" dirty="0"/>
            </a:br>
            <a:r>
              <a:rPr lang="en-US" altLang="en-US" sz="2000" dirty="0"/>
              <a:t>–Mahatma Gandhi</a:t>
            </a:r>
            <a:endParaRPr lang="en-US" altLang="en-US" sz="2800" dirty="0">
              <a:solidFill>
                <a:srgbClr val="009F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876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6">
            <a:extLst>
              <a:ext uri="{FF2B5EF4-FFF2-40B4-BE49-F238E27FC236}">
                <a16:creationId xmlns:a16="http://schemas.microsoft.com/office/drawing/2014/main" id="{0EAC44D9-1EEF-38D2-9F5D-974D646464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5338" y="1098640"/>
            <a:ext cx="7093324" cy="1210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896" tIns="44948" rIns="89896" bIns="44948"/>
          <a:lstStyle>
            <a:lvl1pPr defTabSz="1019175">
              <a:lnSpc>
                <a:spcPct val="85000"/>
              </a:lnSpc>
              <a:spcBef>
                <a:spcPct val="100000"/>
              </a:spcBef>
              <a:buClr>
                <a:srgbClr val="97A5B1"/>
              </a:buClr>
              <a:buSzPct val="90000"/>
              <a:buFont typeface="Wingdings 3" panose="05040102010807070707" pitchFamily="18" charset="2"/>
              <a:buChar char=""/>
              <a:defRPr sz="2800" b="1">
                <a:solidFill>
                  <a:srgbClr val="3B3B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019175">
              <a:lnSpc>
                <a:spcPct val="85000"/>
              </a:lnSpc>
              <a:spcBef>
                <a:spcPct val="100000"/>
              </a:spcBef>
              <a:buClr>
                <a:srgbClr val="95A5B1"/>
              </a:buClr>
              <a:buSzPct val="90000"/>
              <a:buFont typeface="Wingdings 3" panose="05040102010807070707" pitchFamily="18" charset="2"/>
              <a:buChar char=""/>
              <a:defRPr sz="2400">
                <a:solidFill>
                  <a:srgbClr val="3B3B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019175">
              <a:lnSpc>
                <a:spcPct val="85000"/>
              </a:lnSpc>
              <a:spcBef>
                <a:spcPct val="100000"/>
              </a:spcBef>
              <a:buClr>
                <a:srgbClr val="95A5B1"/>
              </a:buClr>
              <a:buSzPct val="60000"/>
              <a:buFont typeface="Webdings" panose="05030102010509060703" pitchFamily="18" charset="2"/>
              <a:buChar char="&lt;"/>
              <a:defRPr sz="2000">
                <a:solidFill>
                  <a:srgbClr val="3B3B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019175">
              <a:lnSpc>
                <a:spcPct val="85000"/>
              </a:lnSpc>
              <a:spcBef>
                <a:spcPct val="100000"/>
              </a:spcBef>
              <a:buClr>
                <a:srgbClr val="95A5B1"/>
              </a:buClr>
              <a:buSzPct val="70000"/>
              <a:buFont typeface="Webdings" panose="05030102010509060703" pitchFamily="18" charset="2"/>
              <a:buChar char="="/>
              <a:defRPr sz="1600" i="1">
                <a:solidFill>
                  <a:srgbClr val="3B3B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019175">
              <a:lnSpc>
                <a:spcPct val="85000"/>
              </a:lnSpc>
              <a:spcBef>
                <a:spcPct val="100000"/>
              </a:spcBef>
              <a:buClr>
                <a:srgbClr val="FFC103"/>
              </a:buClr>
              <a:buFont typeface="Webdings" panose="05030102010509060703" pitchFamily="18" charset="2"/>
              <a:buChar char="»"/>
              <a:defRPr sz="1400">
                <a:solidFill>
                  <a:srgbClr val="3B3B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019175" eaLnBrk="0" fontAlgn="base" hangingPunct="0">
              <a:lnSpc>
                <a:spcPct val="85000"/>
              </a:lnSpc>
              <a:spcBef>
                <a:spcPct val="100000"/>
              </a:spcBef>
              <a:spcAft>
                <a:spcPct val="0"/>
              </a:spcAft>
              <a:buClr>
                <a:srgbClr val="FFC103"/>
              </a:buClr>
              <a:buFont typeface="Webdings" panose="05030102010509060703" pitchFamily="18" charset="2"/>
              <a:buChar char="»"/>
              <a:defRPr sz="1400">
                <a:solidFill>
                  <a:srgbClr val="3B3B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019175" eaLnBrk="0" fontAlgn="base" hangingPunct="0">
              <a:lnSpc>
                <a:spcPct val="85000"/>
              </a:lnSpc>
              <a:spcBef>
                <a:spcPct val="100000"/>
              </a:spcBef>
              <a:spcAft>
                <a:spcPct val="0"/>
              </a:spcAft>
              <a:buClr>
                <a:srgbClr val="FFC103"/>
              </a:buClr>
              <a:buFont typeface="Webdings" panose="05030102010509060703" pitchFamily="18" charset="2"/>
              <a:buChar char="»"/>
              <a:defRPr sz="1400">
                <a:solidFill>
                  <a:srgbClr val="3B3B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019175" eaLnBrk="0" fontAlgn="base" hangingPunct="0">
              <a:lnSpc>
                <a:spcPct val="85000"/>
              </a:lnSpc>
              <a:spcBef>
                <a:spcPct val="100000"/>
              </a:spcBef>
              <a:spcAft>
                <a:spcPct val="0"/>
              </a:spcAft>
              <a:buClr>
                <a:srgbClr val="FFC103"/>
              </a:buClr>
              <a:buFont typeface="Webdings" panose="05030102010509060703" pitchFamily="18" charset="2"/>
              <a:buChar char="»"/>
              <a:defRPr sz="1400">
                <a:solidFill>
                  <a:srgbClr val="3B3B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019175" eaLnBrk="0" fontAlgn="base" hangingPunct="0">
              <a:lnSpc>
                <a:spcPct val="85000"/>
              </a:lnSpc>
              <a:spcBef>
                <a:spcPct val="100000"/>
              </a:spcBef>
              <a:spcAft>
                <a:spcPct val="0"/>
              </a:spcAft>
              <a:buClr>
                <a:srgbClr val="FFC103"/>
              </a:buClr>
              <a:buFont typeface="Webdings" panose="05030102010509060703" pitchFamily="18" charset="2"/>
              <a:buChar char="»"/>
              <a:defRPr sz="1400">
                <a:solidFill>
                  <a:srgbClr val="3B3B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883" dirty="0">
                <a:solidFill>
                  <a:schemeClr val="tx1"/>
                </a:solidFill>
              </a:rPr>
              <a:t>Advance Care Planning: 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883" dirty="0">
                <a:solidFill>
                  <a:schemeClr val="tx1"/>
                </a:solidFill>
              </a:rPr>
              <a:t>Your Decisions Matter</a:t>
            </a:r>
          </a:p>
        </p:txBody>
      </p:sp>
      <p:sp>
        <p:nvSpPr>
          <p:cNvPr id="11" name="Text Box 32">
            <a:extLst>
              <a:ext uri="{FF2B5EF4-FFF2-40B4-BE49-F238E27FC236}">
                <a16:creationId xmlns:a16="http://schemas.microsoft.com/office/drawing/2014/main" id="{DF8A936F-88A9-DE6F-97AC-1D833DC7E6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3433" y="3029607"/>
            <a:ext cx="2218765" cy="1778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30000"/>
              </a:spcBef>
              <a:buClr>
                <a:srgbClr val="962429"/>
              </a:buClr>
            </a:pPr>
            <a:r>
              <a:rPr lang="en-US" altLang="en-US" sz="1235" dirty="0"/>
              <a:t>Presented By:</a:t>
            </a:r>
            <a:endParaRPr lang="en-US" altLang="en-US" sz="1235" b="1" dirty="0"/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Clr>
                <a:srgbClr val="962429"/>
              </a:buClr>
            </a:pPr>
            <a:r>
              <a:rPr lang="en-US" altLang="en-US" sz="1235" b="1" dirty="0"/>
              <a:t>[Name]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Clr>
                <a:srgbClr val="962429"/>
              </a:buClr>
            </a:pPr>
            <a:r>
              <a:rPr lang="en-US" altLang="en-US" sz="1235" b="1" dirty="0"/>
              <a:t>[Title]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Clr>
                <a:srgbClr val="962429"/>
              </a:buClr>
            </a:pPr>
            <a:r>
              <a:rPr lang="en-US" altLang="en-US" sz="1235" b="1" dirty="0"/>
              <a:t>[Organization]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Clr>
                <a:srgbClr val="962429"/>
              </a:buClr>
            </a:pPr>
            <a:endParaRPr lang="en-US" altLang="en-US" sz="1235" b="1" dirty="0"/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Clr>
                <a:srgbClr val="962429"/>
              </a:buClr>
            </a:pPr>
            <a:r>
              <a:rPr lang="en-US" altLang="en-US" sz="1235" b="1" dirty="0"/>
              <a:t>[Date]</a:t>
            </a:r>
          </a:p>
          <a:p>
            <a:pPr>
              <a:spcBef>
                <a:spcPct val="50000"/>
              </a:spcBef>
            </a:pPr>
            <a:endParaRPr lang="en-US" altLang="en-US" sz="2118" dirty="0"/>
          </a:p>
        </p:txBody>
      </p:sp>
    </p:spTree>
    <p:extLst>
      <p:ext uri="{BB962C8B-B14F-4D97-AF65-F5344CB8AC3E}">
        <p14:creationId xmlns:p14="http://schemas.microsoft.com/office/powerpoint/2010/main" val="3188603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>
            <a:extLst>
              <a:ext uri="{FF2B5EF4-FFF2-40B4-BE49-F238E27FC236}">
                <a16:creationId xmlns:a16="http://schemas.microsoft.com/office/drawing/2014/main" id="{8A25D135-5848-56AA-BBDD-0DD4FF4ADDDC}"/>
              </a:ext>
            </a:extLst>
          </p:cNvPr>
          <p:cNvSpPr txBox="1">
            <a:spLocks/>
          </p:cNvSpPr>
          <p:nvPr/>
        </p:nvSpPr>
        <p:spPr>
          <a:xfrm>
            <a:off x="846044" y="605117"/>
            <a:ext cx="7451912" cy="5647765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+mj-cs"/>
              </a:defRPr>
            </a:lvl1pPr>
          </a:lstStyle>
          <a:p>
            <a:pPr algn="ctr"/>
            <a:endParaRPr lang="en-US" altLang="en-US" i="1" dirty="0">
              <a:latin typeface="+mj-lt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algn="ctr"/>
            <a:endParaRPr lang="en-US" altLang="en-US" i="1" dirty="0">
              <a:latin typeface="+mj-lt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algn="ctr"/>
            <a:r>
              <a:rPr lang="en-US" altLang="en-US" i="1" dirty="0">
                <a:latin typeface="+mj-lt"/>
                <a:ea typeface="Roboto Light" panose="02000000000000000000" pitchFamily="2" charset="0"/>
                <a:cs typeface="Roboto Light" panose="02000000000000000000" pitchFamily="2" charset="0"/>
              </a:rPr>
              <a:t>Do you know what healthcare treatments you </a:t>
            </a:r>
            <a:r>
              <a:rPr lang="en-US" altLang="en-US" b="1" i="1" dirty="0">
                <a:latin typeface="+mj-lt"/>
                <a:ea typeface="Roboto Light" panose="02000000000000000000" pitchFamily="2" charset="0"/>
                <a:cs typeface="Roboto Light" panose="02000000000000000000" pitchFamily="2" charset="0"/>
              </a:rPr>
              <a:t>would </a:t>
            </a:r>
            <a:r>
              <a:rPr lang="en-US" altLang="en-US" i="1" dirty="0">
                <a:latin typeface="+mj-lt"/>
                <a:ea typeface="Roboto Light" panose="02000000000000000000" pitchFamily="2" charset="0"/>
                <a:cs typeface="Roboto Light" panose="02000000000000000000" pitchFamily="2" charset="0"/>
              </a:rPr>
              <a:t>and </a:t>
            </a:r>
            <a:r>
              <a:rPr lang="en-US" altLang="en-US" b="1" i="1" dirty="0">
                <a:latin typeface="+mj-lt"/>
                <a:ea typeface="Roboto Light" panose="02000000000000000000" pitchFamily="2" charset="0"/>
                <a:cs typeface="Roboto Light" panose="02000000000000000000" pitchFamily="2" charset="0"/>
              </a:rPr>
              <a:t>would not </a:t>
            </a:r>
            <a:r>
              <a:rPr lang="en-US" altLang="en-US" i="1" dirty="0">
                <a:latin typeface="+mj-lt"/>
                <a:ea typeface="Roboto Light" panose="02000000000000000000" pitchFamily="2" charset="0"/>
                <a:cs typeface="Roboto Light" panose="02000000000000000000" pitchFamily="2" charset="0"/>
              </a:rPr>
              <a:t>want if you could not speak for yourself?</a:t>
            </a:r>
            <a:br>
              <a:rPr lang="en-US" altLang="en-US" i="1" dirty="0">
                <a:latin typeface="+mj-lt"/>
                <a:ea typeface="Roboto Light" panose="02000000000000000000" pitchFamily="2" charset="0"/>
                <a:cs typeface="Roboto Light" panose="02000000000000000000" pitchFamily="2" charset="0"/>
              </a:rPr>
            </a:br>
            <a:br>
              <a:rPr lang="en-US" altLang="en-US" i="1" dirty="0">
                <a:latin typeface="+mj-lt"/>
                <a:ea typeface="Roboto Light" panose="02000000000000000000" pitchFamily="2" charset="0"/>
                <a:cs typeface="Roboto Light" panose="02000000000000000000" pitchFamily="2" charset="0"/>
              </a:rPr>
            </a:br>
            <a:r>
              <a:rPr lang="en-US" altLang="en-US" i="1" dirty="0">
                <a:latin typeface="+mj-lt"/>
                <a:ea typeface="Roboto Light" panose="02000000000000000000" pitchFamily="2" charset="0"/>
                <a:cs typeface="Roboto Light" panose="02000000000000000000" pitchFamily="2" charset="0"/>
              </a:rPr>
              <a:t>Do other people know </a:t>
            </a:r>
          </a:p>
          <a:p>
            <a:pPr algn="ctr"/>
            <a:r>
              <a:rPr lang="en-US" altLang="en-US" i="1" dirty="0">
                <a:latin typeface="+mj-lt"/>
                <a:ea typeface="Roboto Light" panose="02000000000000000000" pitchFamily="2" charset="0"/>
                <a:cs typeface="Roboto Light" panose="02000000000000000000" pitchFamily="2" charset="0"/>
              </a:rPr>
              <a:t>what your wishes are?</a:t>
            </a:r>
            <a:endParaRPr lang="en-US" altLang="en-US" dirty="0">
              <a:latin typeface="+mj-lt"/>
              <a:ea typeface="Roboto Light" panose="02000000000000000000" pitchFamily="2" charset="0"/>
              <a:cs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667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Today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9525000" y="73152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rgbClr val="F3F3F3"/>
                </a:solidFill>
                <a:latin typeface="Arial Narrow" panose="020B060602020203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fld id="{DA50A5E6-F769-438F-A5D4-F5C6424D308E}" type="slidenum">
              <a:rPr lang="en-US" altLang="en-US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4</a:t>
            </a:fld>
            <a:endParaRPr lang="en-US" altLang="en-US" sz="1059" b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783465" y="1622148"/>
            <a:ext cx="7463118" cy="4572000"/>
          </a:xfrm>
        </p:spPr>
        <p:txBody>
          <a:bodyPr>
            <a:normAutofit/>
          </a:bodyPr>
          <a:lstStyle/>
          <a:p>
            <a:pPr marL="453862" indent="-453862">
              <a:buFont typeface="Calibri" pitchFamily="34" charset="0"/>
              <a:buAutoNum type="arabicPeriod"/>
              <a:defRPr/>
            </a:pPr>
            <a:r>
              <a:rPr lang="en-US" sz="2400" dirty="0">
                <a:solidFill>
                  <a:srgbClr val="45556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Discover the value of advance care planning </a:t>
            </a:r>
          </a:p>
          <a:p>
            <a:pPr marL="453862" indent="-453862">
              <a:buFont typeface="Calibri" pitchFamily="34" charset="0"/>
              <a:buAutoNum type="arabicPeriod"/>
              <a:defRPr/>
            </a:pPr>
            <a:r>
              <a:rPr lang="en-US" sz="2400" dirty="0">
                <a:solidFill>
                  <a:srgbClr val="45556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Learn how to talk about the healthcare you want now and future healthcare decisions</a:t>
            </a:r>
          </a:p>
          <a:p>
            <a:pPr marL="453862" indent="-453862">
              <a:buFont typeface="Calibri" pitchFamily="34" charset="0"/>
              <a:buAutoNum type="arabicPeriod"/>
              <a:defRPr/>
            </a:pPr>
            <a:r>
              <a:rPr lang="en-US" sz="2400" dirty="0">
                <a:solidFill>
                  <a:srgbClr val="45556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Understand how to document your healthcare decisions using advance directives</a:t>
            </a:r>
          </a:p>
          <a:p>
            <a:pPr marL="453862" indent="-453862">
              <a:buFont typeface="Calibri" pitchFamily="34" charset="0"/>
              <a:buAutoNum type="arabicPeriod"/>
              <a:defRPr/>
            </a:pPr>
            <a:r>
              <a:rPr lang="en-US" sz="2400" dirty="0">
                <a:solidFill>
                  <a:srgbClr val="45556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Encourage others to honor National Healthcare Decisions Day</a:t>
            </a:r>
          </a:p>
          <a:p>
            <a:pPr eaLnBrk="1" hangingPunct="1">
              <a:buFont typeface="Wingdings 3" pitchFamily="-96" charset="2"/>
              <a:buNone/>
              <a:defRPr/>
            </a:pPr>
            <a:endParaRPr lang="en-US" sz="2400" dirty="0">
              <a:solidFill>
                <a:srgbClr val="455560"/>
              </a:solidFill>
            </a:endParaRPr>
          </a:p>
          <a:p>
            <a:pPr lvl="3" eaLnBrk="1" hangingPunct="1">
              <a:buFont typeface="Webdings" pitchFamily="-96" charset="2"/>
              <a:buChar char="="/>
              <a:defRPr/>
            </a:pPr>
            <a:endParaRPr lang="en-US" sz="2400" dirty="0">
              <a:solidFill>
                <a:srgbClr val="455560"/>
              </a:solidFill>
            </a:endParaRPr>
          </a:p>
          <a:p>
            <a:pPr eaLnBrk="1" hangingPunct="1">
              <a:buFont typeface="Wingdings 3" pitchFamily="-96" charset="2"/>
              <a:buChar char=""/>
              <a:defRPr/>
            </a:pPr>
            <a:endParaRPr lang="en-US" sz="2400" dirty="0">
              <a:solidFill>
                <a:srgbClr val="4555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DD7FD18F-838D-48E8-DA36-C0A606A6945B}"/>
              </a:ext>
            </a:extLst>
          </p:cNvPr>
          <p:cNvSpPr txBox="1">
            <a:spLocks/>
          </p:cNvSpPr>
          <p:nvPr/>
        </p:nvSpPr>
        <p:spPr>
          <a:xfrm>
            <a:off x="832403" y="554879"/>
            <a:ext cx="8311597" cy="785191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+mj-cs"/>
              </a:defRPr>
            </a:lvl1pPr>
          </a:lstStyle>
          <a:p>
            <a:r>
              <a:rPr lang="en-US" altLang="en-US"/>
              <a:t>Advance Care Planning</a:t>
            </a:r>
            <a:endParaRPr lang="en-US" altLang="en-US" dirty="0"/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A12AB9A9-FB9E-9985-5023-3262AE5DDD2C}"/>
              </a:ext>
            </a:extLst>
          </p:cNvPr>
          <p:cNvSpPr txBox="1">
            <a:spLocks/>
          </p:cNvSpPr>
          <p:nvPr/>
        </p:nvSpPr>
        <p:spPr>
          <a:xfrm>
            <a:off x="937220" y="1736274"/>
            <a:ext cx="6798394" cy="3948245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150000"/>
              </a:lnSpc>
              <a:spcBef>
                <a:spcPts val="750"/>
              </a:spcBef>
              <a:buFont typeface="Arial" panose="020B0604020202020204" pitchFamily="34" charset="0"/>
              <a:buChar char="•"/>
              <a:tabLst>
                <a:tab pos="428625" algn="l"/>
              </a:tabLst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2800" i="1" dirty="0">
                <a:solidFill>
                  <a:srgbClr val="455560"/>
                </a:solidFill>
              </a:rPr>
              <a:t>Puts you in the driver’s seat.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2800" i="1" dirty="0">
              <a:solidFill>
                <a:srgbClr val="455560"/>
              </a:solidFill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2800" i="1" dirty="0">
                <a:solidFill>
                  <a:srgbClr val="455560"/>
                </a:solidFill>
              </a:rPr>
              <a:t>It involves:</a:t>
            </a:r>
            <a:br>
              <a:rPr lang="en-US" altLang="en-US" sz="2800" i="1" dirty="0">
                <a:solidFill>
                  <a:srgbClr val="455560"/>
                </a:solidFill>
              </a:rPr>
            </a:br>
            <a:endParaRPr lang="en-US" altLang="en-US" sz="2800" i="1" dirty="0">
              <a:solidFill>
                <a:srgbClr val="455560"/>
              </a:solidFill>
            </a:endParaRPr>
          </a:p>
          <a:p>
            <a:pPr>
              <a:lnSpc>
                <a:spcPct val="90000"/>
              </a:lnSpc>
              <a:spcAft>
                <a:spcPct val="45000"/>
              </a:spcAft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rgbClr val="455560"/>
                </a:solidFill>
              </a:rPr>
              <a:t>Thinking about your values </a:t>
            </a:r>
          </a:p>
          <a:p>
            <a:pPr>
              <a:lnSpc>
                <a:spcPct val="90000"/>
              </a:lnSpc>
              <a:spcAft>
                <a:spcPct val="45000"/>
              </a:spcAft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rgbClr val="455560"/>
                </a:solidFill>
              </a:rPr>
              <a:t>Talking about your decisions </a:t>
            </a:r>
          </a:p>
          <a:p>
            <a:pPr>
              <a:lnSpc>
                <a:spcPct val="90000"/>
              </a:lnSpc>
              <a:spcAft>
                <a:spcPct val="45000"/>
              </a:spcAft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rgbClr val="455560"/>
                </a:solidFill>
              </a:rPr>
              <a:t>Documenting your wishes </a:t>
            </a:r>
          </a:p>
          <a:p>
            <a:endParaRPr lang="en-US" altLang="en-US" sz="3200" dirty="0">
              <a:solidFill>
                <a:srgbClr val="4555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744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DD7FD18F-838D-48E8-DA36-C0A606A6945B}"/>
              </a:ext>
            </a:extLst>
          </p:cNvPr>
          <p:cNvSpPr txBox="1">
            <a:spLocks/>
          </p:cNvSpPr>
          <p:nvPr/>
        </p:nvSpPr>
        <p:spPr>
          <a:xfrm>
            <a:off x="832403" y="554879"/>
            <a:ext cx="8311597" cy="785191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+mj-cs"/>
              </a:defRPr>
            </a:lvl1pPr>
          </a:lstStyle>
          <a:p>
            <a:r>
              <a:rPr lang="en-US" altLang="en-US" dirty="0"/>
              <a:t>Why Plan Ahead?</a:t>
            </a: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A12AB9A9-FB9E-9985-5023-3262AE5DDD2C}"/>
              </a:ext>
            </a:extLst>
          </p:cNvPr>
          <p:cNvSpPr txBox="1">
            <a:spLocks/>
          </p:cNvSpPr>
          <p:nvPr/>
        </p:nvSpPr>
        <p:spPr>
          <a:xfrm>
            <a:off x="937220" y="1340070"/>
            <a:ext cx="6798394" cy="3781655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150000"/>
              </a:lnSpc>
              <a:spcBef>
                <a:spcPts val="750"/>
              </a:spcBef>
              <a:buFont typeface="Arial" panose="020B0604020202020204" pitchFamily="34" charset="0"/>
              <a:buChar char="•"/>
              <a:tabLst>
                <a:tab pos="428625" algn="l"/>
              </a:tabLst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ct val="45000"/>
              </a:spcAft>
              <a:buFont typeface="Wingdings" panose="05000000000000000000" pitchFamily="2" charset="2"/>
              <a:buChar char="Ø"/>
            </a:pPr>
            <a:r>
              <a:rPr lang="en-US" altLang="en-US" sz="2000" dirty="0">
                <a:solidFill>
                  <a:srgbClr val="455560"/>
                </a:solidFill>
              </a:rPr>
              <a:t>If unable to speak for yourself: Sudden illness or accidents </a:t>
            </a:r>
          </a:p>
          <a:p>
            <a:pPr>
              <a:spcAft>
                <a:spcPct val="45000"/>
              </a:spcAft>
              <a:buFont typeface="Wingdings" panose="05000000000000000000" pitchFamily="2" charset="2"/>
              <a:buChar char="Ø"/>
            </a:pPr>
            <a:r>
              <a:rPr lang="en-US" altLang="en-US" sz="2000" dirty="0">
                <a:solidFill>
                  <a:srgbClr val="455560"/>
                </a:solidFill>
              </a:rPr>
              <a:t>You can have a say in your care by talking now</a:t>
            </a:r>
          </a:p>
          <a:p>
            <a:pPr>
              <a:spcAft>
                <a:spcPct val="45000"/>
              </a:spcAft>
              <a:buFont typeface="Wingdings" panose="05000000000000000000" pitchFamily="2" charset="2"/>
              <a:buChar char="Ø"/>
            </a:pPr>
            <a:r>
              <a:rPr lang="en-US" altLang="en-US" sz="2000" dirty="0">
                <a:solidFill>
                  <a:srgbClr val="455560"/>
                </a:solidFill>
              </a:rPr>
              <a:t>Get the care that’s right for you</a:t>
            </a:r>
          </a:p>
          <a:p>
            <a:pPr>
              <a:spcAft>
                <a:spcPct val="45000"/>
              </a:spcAft>
              <a:buFont typeface="Wingdings" panose="05000000000000000000" pitchFamily="2" charset="2"/>
              <a:buChar char="Ø"/>
            </a:pPr>
            <a:r>
              <a:rPr lang="en-US" altLang="en-US" sz="2000" dirty="0">
                <a:solidFill>
                  <a:srgbClr val="455560"/>
                </a:solidFill>
              </a:rPr>
              <a:t>Leave a guide for others, figure it out together</a:t>
            </a:r>
          </a:p>
        </p:txBody>
      </p:sp>
    </p:spTree>
    <p:extLst>
      <p:ext uri="{BB962C8B-B14F-4D97-AF65-F5344CB8AC3E}">
        <p14:creationId xmlns:p14="http://schemas.microsoft.com/office/powerpoint/2010/main" val="180464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DD7FD18F-838D-48E8-DA36-C0A606A6945B}"/>
              </a:ext>
            </a:extLst>
          </p:cNvPr>
          <p:cNvSpPr txBox="1">
            <a:spLocks/>
          </p:cNvSpPr>
          <p:nvPr/>
        </p:nvSpPr>
        <p:spPr>
          <a:xfrm>
            <a:off x="832403" y="554879"/>
            <a:ext cx="8311597" cy="785191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+mj-cs"/>
              </a:defRPr>
            </a:lvl1pPr>
          </a:lstStyle>
          <a:p>
            <a:r>
              <a:rPr lang="en-US" altLang="en-US" dirty="0"/>
              <a:t>Getting Started</a:t>
            </a: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A12AB9A9-FB9E-9985-5023-3262AE5DDD2C}"/>
              </a:ext>
            </a:extLst>
          </p:cNvPr>
          <p:cNvSpPr txBox="1">
            <a:spLocks/>
          </p:cNvSpPr>
          <p:nvPr/>
        </p:nvSpPr>
        <p:spPr>
          <a:xfrm>
            <a:off x="937220" y="1736275"/>
            <a:ext cx="6798394" cy="3385450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150000"/>
              </a:lnSpc>
              <a:spcBef>
                <a:spcPts val="750"/>
              </a:spcBef>
              <a:buFont typeface="Arial" panose="020B0604020202020204" pitchFamily="34" charset="0"/>
              <a:buChar char="•"/>
              <a:tabLst>
                <a:tab pos="428625" algn="l"/>
              </a:tabLst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Aft>
                <a:spcPct val="45000"/>
              </a:spcAft>
              <a:buFont typeface="Wingdings" panose="05000000000000000000" pitchFamily="2" charset="2"/>
              <a:buChar char="Ø"/>
            </a:pPr>
            <a:r>
              <a:rPr lang="en-US" altLang="en-US" sz="2800" i="1" dirty="0">
                <a:solidFill>
                  <a:srgbClr val="455560"/>
                </a:solidFill>
              </a:rPr>
              <a:t>Reflect</a:t>
            </a:r>
            <a:r>
              <a:rPr lang="en-US" altLang="en-US" sz="2800" dirty="0">
                <a:solidFill>
                  <a:srgbClr val="455560"/>
                </a:solidFill>
              </a:rPr>
              <a:t> upon your values</a:t>
            </a:r>
          </a:p>
          <a:p>
            <a:pPr eaLnBrk="1" hangingPunct="1">
              <a:spcAft>
                <a:spcPct val="45000"/>
              </a:spcAft>
              <a:buFont typeface="Wingdings" panose="05000000000000000000" pitchFamily="2" charset="2"/>
              <a:buChar char="Ø"/>
            </a:pPr>
            <a:r>
              <a:rPr lang="en-US" altLang="en-US" sz="2800" i="1" dirty="0">
                <a:solidFill>
                  <a:srgbClr val="455560"/>
                </a:solidFill>
              </a:rPr>
              <a:t>Decide </a:t>
            </a:r>
            <a:r>
              <a:rPr lang="en-US" altLang="en-US" sz="2800" dirty="0">
                <a:solidFill>
                  <a:srgbClr val="455560"/>
                </a:solidFill>
              </a:rPr>
              <a:t>what you want and do not want</a:t>
            </a:r>
            <a:endParaRPr lang="en-US" altLang="en-US" sz="2800" i="1" dirty="0">
              <a:solidFill>
                <a:srgbClr val="455560"/>
              </a:solidFill>
            </a:endParaRPr>
          </a:p>
          <a:p>
            <a:pPr eaLnBrk="1" hangingPunct="1">
              <a:spcAft>
                <a:spcPct val="45000"/>
              </a:spcAft>
              <a:buFont typeface="Wingdings" panose="05000000000000000000" pitchFamily="2" charset="2"/>
              <a:buChar char="Ø"/>
            </a:pPr>
            <a:r>
              <a:rPr lang="en-US" altLang="en-US" sz="2800" i="1" dirty="0">
                <a:solidFill>
                  <a:srgbClr val="455560"/>
                </a:solidFill>
              </a:rPr>
              <a:t>Talk </a:t>
            </a:r>
            <a:r>
              <a:rPr lang="en-US" altLang="en-US" sz="2800" dirty="0">
                <a:solidFill>
                  <a:srgbClr val="455560"/>
                </a:solidFill>
              </a:rPr>
              <a:t>to others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800" i="1" dirty="0">
                <a:solidFill>
                  <a:srgbClr val="455560"/>
                </a:solidFill>
              </a:rPr>
              <a:t>Learn </a:t>
            </a:r>
            <a:r>
              <a:rPr lang="en-US" altLang="en-US" sz="2800" dirty="0">
                <a:solidFill>
                  <a:srgbClr val="455560"/>
                </a:solidFill>
              </a:rPr>
              <a:t>about life-sustaining treatments</a:t>
            </a:r>
          </a:p>
          <a:p>
            <a:pPr marL="0" indent="0" eaLnBrk="1" hangingPunct="1">
              <a:buNone/>
            </a:pPr>
            <a:endParaRPr lang="en-US" altLang="en-US" sz="2800" dirty="0">
              <a:solidFill>
                <a:srgbClr val="4555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081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DD7FD18F-838D-48E8-DA36-C0A606A6945B}"/>
              </a:ext>
            </a:extLst>
          </p:cNvPr>
          <p:cNvSpPr txBox="1">
            <a:spLocks/>
          </p:cNvSpPr>
          <p:nvPr/>
        </p:nvSpPr>
        <p:spPr>
          <a:xfrm>
            <a:off x="832403" y="554879"/>
            <a:ext cx="8311597" cy="785191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+mj-cs"/>
              </a:defRPr>
            </a:lvl1pPr>
          </a:lstStyle>
          <a:p>
            <a:r>
              <a:rPr lang="en-US" altLang="en-US" dirty="0"/>
              <a:t>Questions to Discuss</a:t>
            </a: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A12AB9A9-FB9E-9985-5023-3262AE5DDD2C}"/>
              </a:ext>
            </a:extLst>
          </p:cNvPr>
          <p:cNvSpPr txBox="1">
            <a:spLocks/>
          </p:cNvSpPr>
          <p:nvPr/>
        </p:nvSpPr>
        <p:spPr>
          <a:xfrm>
            <a:off x="937220" y="1736275"/>
            <a:ext cx="8028104" cy="4149518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150000"/>
              </a:lnSpc>
              <a:spcBef>
                <a:spcPts val="750"/>
              </a:spcBef>
              <a:buFont typeface="Arial" panose="020B0604020202020204" pitchFamily="34" charset="0"/>
              <a:buChar char="•"/>
              <a:tabLst>
                <a:tab pos="428625" algn="l"/>
              </a:tabLst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800" i="1" dirty="0">
                <a:solidFill>
                  <a:srgbClr val="455560"/>
                </a:solidFill>
              </a:rPr>
              <a:t>What do you want and not want at the end of life?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800" i="1" dirty="0">
                <a:solidFill>
                  <a:srgbClr val="455560"/>
                </a:solidFill>
              </a:rPr>
              <a:t>Who should speak for you?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800" i="1" dirty="0">
                <a:solidFill>
                  <a:srgbClr val="455560"/>
                </a:solidFill>
              </a:rPr>
              <a:t>What are your concerns?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800" i="1" dirty="0">
                <a:solidFill>
                  <a:srgbClr val="455560"/>
                </a:solidFill>
              </a:rPr>
              <a:t>What gives your life the most meaning?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800" i="1" dirty="0">
                <a:solidFill>
                  <a:srgbClr val="455560"/>
                </a:solidFill>
              </a:rPr>
              <a:t>What one thing do you want to be sure your doctors, family and friends know about your wishes?</a:t>
            </a:r>
            <a:endParaRPr lang="en-US" altLang="en-US" sz="2800" dirty="0">
              <a:solidFill>
                <a:srgbClr val="455560"/>
              </a:solidFill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altLang="en-US" sz="2800" dirty="0">
              <a:solidFill>
                <a:srgbClr val="4555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411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DD7FD18F-838D-48E8-DA36-C0A606A6945B}"/>
              </a:ext>
            </a:extLst>
          </p:cNvPr>
          <p:cNvSpPr txBox="1">
            <a:spLocks/>
          </p:cNvSpPr>
          <p:nvPr/>
        </p:nvSpPr>
        <p:spPr>
          <a:xfrm>
            <a:off x="832403" y="554879"/>
            <a:ext cx="8311597" cy="785191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+mj-cs"/>
              </a:defRPr>
            </a:lvl1pPr>
          </a:lstStyle>
          <a:p>
            <a:r>
              <a:rPr lang="en-US" altLang="en-US" dirty="0"/>
              <a:t>Talking About Your Decisions</a:t>
            </a: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A12AB9A9-FB9E-9985-5023-3262AE5DDD2C}"/>
              </a:ext>
            </a:extLst>
          </p:cNvPr>
          <p:cNvSpPr txBox="1">
            <a:spLocks/>
          </p:cNvSpPr>
          <p:nvPr/>
        </p:nvSpPr>
        <p:spPr>
          <a:xfrm>
            <a:off x="937219" y="1751515"/>
            <a:ext cx="7565649" cy="3385450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150000"/>
              </a:lnSpc>
              <a:spcBef>
                <a:spcPts val="750"/>
              </a:spcBef>
              <a:buFont typeface="Arial" panose="020B0604020202020204" pitchFamily="34" charset="0"/>
              <a:buChar char="•"/>
              <a:tabLst>
                <a:tab pos="428625" algn="l"/>
              </a:tabLst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>
                <a:solidFill>
                  <a:srgbClr val="455560"/>
                </a:solidFill>
              </a:rPr>
              <a:t>Valuable opportunity to reflect on what’s important with those important to you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>
                <a:solidFill>
                  <a:srgbClr val="455560"/>
                </a:solidFill>
              </a:rPr>
              <a:t>Discussion needs to happen </a:t>
            </a:r>
            <a:r>
              <a:rPr lang="en-US" altLang="en-US" sz="2000" i="1" dirty="0">
                <a:solidFill>
                  <a:srgbClr val="455560"/>
                </a:solidFill>
              </a:rPr>
              <a:t>before a crisis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000" dirty="0">
                <a:solidFill>
                  <a:srgbClr val="455560"/>
                </a:solidFill>
              </a:rPr>
              <a:t>The more you speak up, the better your healthcare can be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>
                <a:solidFill>
                  <a:srgbClr val="455560"/>
                </a:solidFill>
              </a:rPr>
              <a:t>Can provide comfort to those important to you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>
                <a:solidFill>
                  <a:srgbClr val="455560"/>
                </a:solidFill>
              </a:rPr>
              <a:t>Is up to YOU to initiate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altLang="en-US" sz="2000" dirty="0">
              <a:solidFill>
                <a:srgbClr val="4555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135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HI Colors 1">
      <a:dk1>
        <a:srgbClr val="455560"/>
      </a:dk1>
      <a:lt1>
        <a:srgbClr val="FFFFFF"/>
      </a:lt1>
      <a:dk2>
        <a:srgbClr val="009FC3"/>
      </a:dk2>
      <a:lt2>
        <a:srgbClr val="FFFFFF"/>
      </a:lt2>
      <a:accent1>
        <a:srgbClr val="11D4FF"/>
      </a:accent1>
      <a:accent2>
        <a:srgbClr val="FF4D00"/>
      </a:accent2>
      <a:accent3>
        <a:srgbClr val="F6E70F"/>
      </a:accent3>
      <a:accent4>
        <a:srgbClr val="6F8798"/>
      </a:accent4>
      <a:accent5>
        <a:srgbClr val="D6F8FF"/>
      </a:accent5>
      <a:accent6>
        <a:srgbClr val="A5A5A5"/>
      </a:accent6>
      <a:hlink>
        <a:srgbClr val="11D4FF"/>
      </a:hlink>
      <a:folHlink>
        <a:srgbClr val="A5A5A5"/>
      </a:folHlink>
    </a:clrScheme>
    <a:fontScheme name="IHI Roboto Font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CP Community Call Slides_Feb 2021_KC.potx" id="{C7419089-46C9-4C48-A803-19BD2D5C5FEA}" vid="{929123C7-6F86-4549-B742-C6701FB3A44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67D2E5533AFB458D76369280E50886" ma:contentTypeVersion="20" ma:contentTypeDescription="Create a new document." ma:contentTypeScope="" ma:versionID="55cadcac540521b2ddd2bdfaec8827c1">
  <xsd:schema xmlns:xsd="http://www.w3.org/2001/XMLSchema" xmlns:xs="http://www.w3.org/2001/XMLSchema" xmlns:p="http://schemas.microsoft.com/office/2006/metadata/properties" xmlns:ns1="http://schemas.microsoft.com/sharepoint/v3" xmlns:ns2="e199e7d1-6e79-497e-ba8e-f1af98673971" xmlns:ns3="d0f7cc75-9e56-436c-8828-e6ad7336cbfc" targetNamespace="http://schemas.microsoft.com/office/2006/metadata/properties" ma:root="true" ma:fieldsID="d3faaa5b9754486995039ed2febbc061" ns1:_="" ns2:_="" ns3:_="">
    <xsd:import namespace="http://schemas.microsoft.com/sharepoint/v3"/>
    <xsd:import namespace="e199e7d1-6e79-497e-ba8e-f1af98673971"/>
    <xsd:import namespace="d0f7cc75-9e56-436c-8828-e6ad7336cb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99e7d1-6e79-497e-ba8e-f1af986739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5b42dca9-b6c9-4f7f-8b4a-82ce744a28f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f7cc75-9e56-436c-8828-e6ad7336cbfc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4b45484b-4e1b-4092-b3d8-5e2b818d90ec}" ma:internalName="TaxCatchAll" ma:showField="CatchAllData" ma:web="d0f7cc75-9e56-436c-8828-e6ad7336cbf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e199e7d1-6e79-497e-ba8e-f1af98673971">
      <Terms xmlns="http://schemas.microsoft.com/office/infopath/2007/PartnerControls"/>
    </lcf76f155ced4ddcb4097134ff3c332f>
    <TaxCatchAll xmlns="d0f7cc75-9e56-436c-8828-e6ad7336cbf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7BBF211-52A1-48CA-A433-22E09E6032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199e7d1-6e79-497e-ba8e-f1af98673971"/>
    <ds:schemaRef ds:uri="d0f7cc75-9e56-436c-8828-e6ad7336cb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FAC73A5-2D2F-488D-B0CF-452EA2BF0BC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e199e7d1-6e79-497e-ba8e-f1af98673971"/>
    <ds:schemaRef ds:uri="d0f7cc75-9e56-436c-8828-e6ad7336cbfc"/>
  </ds:schemaRefs>
</ds:datastoreItem>
</file>

<file path=customXml/itemProps3.xml><?xml version="1.0" encoding="utf-8"?>
<ds:datastoreItem xmlns:ds="http://schemas.openxmlformats.org/officeDocument/2006/customXml" ds:itemID="{99529C37-4F3B-48D4-92B9-04486E451B78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ae635716-f192-4ebc-a7c0-71136d785df2}" enabled="0" method="" siteId="{ae635716-f192-4ebc-a7c0-71136d785df2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TCP Community Call Slides_Feb 2021_KC</Template>
  <TotalTime>475</TotalTime>
  <Words>744</Words>
  <Application>Microsoft Office PowerPoint</Application>
  <PresentationFormat>On-screen Show (4:3)</PresentationFormat>
  <Paragraphs>109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Arial Narrow</vt:lpstr>
      <vt:lpstr>Calibri</vt:lpstr>
      <vt:lpstr>Roboto</vt:lpstr>
      <vt:lpstr>Roboto Medium</vt:lpstr>
      <vt:lpstr>Webdings</vt:lpstr>
      <vt:lpstr>Wingdings</vt:lpstr>
      <vt:lpstr>Wingdings 3</vt:lpstr>
      <vt:lpstr>Office Theme</vt:lpstr>
      <vt:lpstr>National Healthcare Decisions Day -  Community Outreach Presentation </vt:lpstr>
      <vt:lpstr>PowerPoint Presentation</vt:lpstr>
      <vt:lpstr>PowerPoint Presentation</vt:lpstr>
      <vt:lpstr>Today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Conversation Project</dc:title>
  <dc:creator>Patricia Webster</dc:creator>
  <cp:lastModifiedBy>Shubhi Tandon</cp:lastModifiedBy>
  <cp:revision>3</cp:revision>
  <dcterms:created xsi:type="dcterms:W3CDTF">2021-02-17T05:41:28Z</dcterms:created>
  <dcterms:modified xsi:type="dcterms:W3CDTF">2024-07-29T18:05:02Z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0x0101002567D2E5533AFB458D76369280E50886</vt:lpwstr>
  </property>
  <property fmtid="{D5CDD505-2E9C-101B-9397-08002B2CF9AE}" pid="3" name="MediaServiceImageTags">
    <vt:lpwstr/>
  </property>
</Properties>
</file>