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47"/>
  </p:notesMasterIdLst>
  <p:handoutMasterIdLst>
    <p:handoutMasterId r:id="rId48"/>
  </p:handoutMasterIdLst>
  <p:sldIdLst>
    <p:sldId id="1371" r:id="rId6"/>
    <p:sldId id="817" r:id="rId7"/>
    <p:sldId id="401" r:id="rId8"/>
    <p:sldId id="816" r:id="rId9"/>
    <p:sldId id="1372" r:id="rId10"/>
    <p:sldId id="797" r:id="rId11"/>
    <p:sldId id="1367" r:id="rId12"/>
    <p:sldId id="1113" r:id="rId13"/>
    <p:sldId id="675" r:id="rId14"/>
    <p:sldId id="1311" r:id="rId15"/>
    <p:sldId id="1370" r:id="rId16"/>
    <p:sldId id="1320" r:id="rId17"/>
    <p:sldId id="815" r:id="rId18"/>
    <p:sldId id="806" r:id="rId19"/>
    <p:sldId id="1340" r:id="rId20"/>
    <p:sldId id="769" r:id="rId21"/>
    <p:sldId id="1341" r:id="rId22"/>
    <p:sldId id="770" r:id="rId23"/>
    <p:sldId id="790" r:id="rId24"/>
    <p:sldId id="791" r:id="rId25"/>
    <p:sldId id="792" r:id="rId26"/>
    <p:sldId id="793" r:id="rId27"/>
    <p:sldId id="725" r:id="rId28"/>
    <p:sldId id="1126" r:id="rId29"/>
    <p:sldId id="1343" r:id="rId30"/>
    <p:sldId id="1149" r:id="rId31"/>
    <p:sldId id="726" r:id="rId32"/>
    <p:sldId id="1165" r:id="rId33"/>
    <p:sldId id="1164" r:id="rId34"/>
    <p:sldId id="1163" r:id="rId35"/>
    <p:sldId id="1344" r:id="rId36"/>
    <p:sldId id="783" r:id="rId37"/>
    <p:sldId id="1373" r:id="rId38"/>
    <p:sldId id="777" r:id="rId39"/>
    <p:sldId id="660" r:id="rId40"/>
    <p:sldId id="795" r:id="rId41"/>
    <p:sldId id="1368" r:id="rId42"/>
    <p:sldId id="803" r:id="rId43"/>
    <p:sldId id="788" r:id="rId44"/>
    <p:sldId id="1342" r:id="rId45"/>
    <p:sldId id="136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84955-7F53-2E90-5EBD-0E004D5E739B}" name="Laura Rodriguez" initials="LR" userId="S::lrodriguez@ihi.org::248e48db-1571-40b4-85db-86bc48bbeecb" providerId="AD"/>
  <p188:author id="{C88A1871-396D-0F38-6424-747219F4CE1D}" name="Patricia Webster" initials="PW" userId="843f4f53aed0359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7511F"/>
    <a:srgbClr val="20ABCB"/>
    <a:srgbClr val="12A6C7"/>
    <a:srgbClr val="11D4FF"/>
    <a:srgbClr val="D6F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F2F8A-773E-4DC8-906C-81CE9138A4BE}" v="3" dt="2021-12-03T22:25:1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49" autoAdjust="0"/>
  </p:normalViewPr>
  <p:slideViewPr>
    <p:cSldViewPr snapToGrid="0" showGuides="1">
      <p:cViewPr varScale="1">
        <p:scale>
          <a:sx n="81" d="100"/>
          <a:sy n="81" d="100"/>
        </p:scale>
        <p:origin x="2520" y="-6"/>
      </p:cViewPr>
      <p:guideLst>
        <p:guide orient="horz" pos="648"/>
        <p:guide pos="28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2BC9D-0770-A648-8AC9-50AACBB54DDB}" type="doc">
      <dgm:prSet loTypeId="urn:microsoft.com/office/officeart/2005/8/layout/pyramid3" loCatId="" qsTypeId="urn:microsoft.com/office/officeart/2005/8/quickstyle/simple4" qsCatId="simple" csTypeId="urn:microsoft.com/office/officeart/2005/8/colors/accent1_2" csCatId="accent1" phldr="1"/>
      <dgm:spPr/>
    </dgm:pt>
    <dgm:pt modelId="{5A32AA75-0D1D-064C-9E2E-2BAA79576814}">
      <dgm:prSet phldrT="[Text]"/>
      <dgm:spPr>
        <a:noFill/>
        <a:ln w="28575" cmpd="sng">
          <a:solidFill>
            <a:schemeClr val="tx1"/>
          </a:solidFill>
        </a:ln>
      </dgm:spPr>
      <dgm:t>
        <a:bodyPr/>
        <a:lstStyle/>
        <a:p>
          <a:r>
            <a:rPr lang="es-CO" baseline="0" noProof="0" dirty="0">
              <a:solidFill>
                <a:schemeClr val="tx1"/>
              </a:solidFill>
            </a:rPr>
            <a:t>Nombre a un representante de atención médica</a:t>
          </a:r>
        </a:p>
      </dgm:t>
    </dgm:pt>
    <dgm:pt modelId="{D65E5DC5-8001-5E4B-8C8C-1D04CC0D56E0}" type="parTrans" cxnId="{2AB236C3-1A86-EB4C-9721-BA7C69296E01}">
      <dgm:prSet/>
      <dgm:spPr/>
      <dgm:t>
        <a:bodyPr/>
        <a:lstStyle/>
        <a:p>
          <a:endParaRPr lang="en-US"/>
        </a:p>
      </dgm:t>
    </dgm:pt>
    <dgm:pt modelId="{B02CFF5F-0AD1-044A-9887-261F73F11862}" type="sibTrans" cxnId="{2AB236C3-1A86-EB4C-9721-BA7C69296E01}">
      <dgm:prSet/>
      <dgm:spPr/>
      <dgm:t>
        <a:bodyPr/>
        <a:lstStyle/>
        <a:p>
          <a:endParaRPr lang="en-US"/>
        </a:p>
      </dgm:t>
    </dgm:pt>
    <dgm:pt modelId="{2D81EEB6-7B1E-134D-A3AE-3AAEF16CD209}">
      <dgm:prSet phldrT="[Text]" custT="1"/>
      <dgm:spPr>
        <a:solidFill>
          <a:srgbClr val="FFFFFF"/>
        </a:solidFill>
        <a:ln w="28575">
          <a:solidFill>
            <a:schemeClr val="tx1"/>
          </a:solidFill>
        </a:ln>
      </dgm:spPr>
      <dgm:t>
        <a:bodyPr/>
        <a:lstStyle/>
        <a:p>
          <a:r>
            <a:rPr lang="en-US" sz="2400" b="0" dirty="0">
              <a:solidFill>
                <a:srgbClr val="000000"/>
              </a:solidFill>
              <a:latin typeface="+mn-lt"/>
            </a:rPr>
            <a:t>Complete un POLST con un </a:t>
          </a:r>
          <a:r>
            <a:rPr lang="es-CO" sz="2400" b="0" noProof="0" dirty="0">
              <a:ln>
                <a:solidFill>
                  <a:schemeClr val="bg1"/>
                </a:solidFill>
              </a:ln>
              <a:solidFill>
                <a:srgbClr val="000000"/>
              </a:solidFill>
              <a:latin typeface="+mn-lt"/>
            </a:rPr>
            <a:t>médico clínico</a:t>
          </a:r>
          <a:endParaRPr lang="en-US" sz="2400" b="0" dirty="0">
            <a:solidFill>
              <a:srgbClr val="000000"/>
            </a:solidFill>
            <a:latin typeface="+mn-lt"/>
          </a:endParaRPr>
        </a:p>
      </dgm:t>
    </dgm:pt>
    <dgm:pt modelId="{982A8540-E15C-6549-BAA5-1EEC0A80CE63}" type="parTrans" cxnId="{11BD1D44-12E8-9745-BF4D-7560B5AC80C5}">
      <dgm:prSet/>
      <dgm:spPr/>
      <dgm:t>
        <a:bodyPr/>
        <a:lstStyle/>
        <a:p>
          <a:endParaRPr lang="en-US"/>
        </a:p>
      </dgm:t>
    </dgm:pt>
    <dgm:pt modelId="{EB9D1C21-A6C6-6C46-AFB9-B9288402FA7F}" type="sibTrans" cxnId="{11BD1D44-12E8-9745-BF4D-7560B5AC80C5}">
      <dgm:prSet/>
      <dgm:spPr/>
      <dgm:t>
        <a:bodyPr/>
        <a:lstStyle/>
        <a:p>
          <a:endParaRPr lang="en-US"/>
        </a:p>
      </dgm:t>
    </dgm:pt>
    <dgm:pt modelId="{07113553-55BE-8545-888B-F7602BCC42D4}">
      <dgm:prSet/>
      <dgm:spPr>
        <a:solidFill>
          <a:srgbClr val="3FA0C3"/>
        </a:solidFill>
        <a:ln w="28575">
          <a:solidFill>
            <a:schemeClr val="tx1"/>
          </a:solidFill>
        </a:ln>
      </dgm:spPr>
      <dgm:t>
        <a:bodyPr/>
        <a:lstStyle/>
        <a:p>
          <a:r>
            <a:rPr lang="es-CO" dirty="0"/>
            <a:t>Complete la Guía para Iniciar la Conversación; Hable con su familia</a:t>
          </a:r>
          <a:endParaRPr lang="en-US" b="1" dirty="0">
            <a:solidFill>
              <a:schemeClr val="bg1"/>
            </a:solidFill>
          </a:endParaRPr>
        </a:p>
      </dgm:t>
    </dgm:pt>
    <dgm:pt modelId="{DF360E44-ACF1-4C4C-828C-81D08E4D6A03}" type="parTrans" cxnId="{5D86F016-F08F-8244-81DB-4CA71959071E}">
      <dgm:prSet/>
      <dgm:spPr/>
      <dgm:t>
        <a:bodyPr/>
        <a:lstStyle/>
        <a:p>
          <a:endParaRPr lang="en-US"/>
        </a:p>
      </dgm:t>
    </dgm:pt>
    <dgm:pt modelId="{083372B7-9D17-3444-9E75-6A654ECAF35B}" type="sibTrans" cxnId="{5D86F016-F08F-8244-81DB-4CA71959071E}">
      <dgm:prSet/>
      <dgm:spPr/>
      <dgm:t>
        <a:bodyPr/>
        <a:lstStyle/>
        <a:p>
          <a:endParaRPr lang="en-US"/>
        </a:p>
      </dgm:t>
    </dgm:pt>
    <dgm:pt modelId="{EB2CEF29-95DC-4B4E-9678-0AD4989A504F}">
      <dgm:prSet/>
      <dgm:spPr>
        <a:solidFill>
          <a:srgbClr val="92236F"/>
        </a:solidFill>
        <a:ln w="28575">
          <a:solidFill>
            <a:schemeClr val="tx1"/>
          </a:solidFill>
        </a:ln>
      </dgm:spPr>
      <dgm:t>
        <a:bodyPr/>
        <a:lstStyle/>
        <a:p>
          <a:r>
            <a:rPr lang="es-CO" b="1" noProof="0" dirty="0">
              <a:ln>
                <a:solidFill>
                  <a:schemeClr val="bg1"/>
                </a:solidFill>
              </a:ln>
              <a:solidFill>
                <a:schemeClr val="bg1"/>
              </a:solidFill>
            </a:rPr>
            <a:t>Conversación acerca de enfermedad grave con un médico clínico</a:t>
          </a:r>
        </a:p>
      </dgm:t>
    </dgm:pt>
    <dgm:pt modelId="{CB6E60FC-9EAD-EC46-9231-7CB0EDE5900C}" type="parTrans" cxnId="{1DBE5D35-CE1A-C04E-831A-EE0749594361}">
      <dgm:prSet/>
      <dgm:spPr/>
      <dgm:t>
        <a:bodyPr/>
        <a:lstStyle/>
        <a:p>
          <a:endParaRPr lang="en-US"/>
        </a:p>
      </dgm:t>
    </dgm:pt>
    <dgm:pt modelId="{C076AA45-7C91-6F47-9BB8-B5E82CE923CD}" type="sibTrans" cxnId="{1DBE5D35-CE1A-C04E-831A-EE0749594361}">
      <dgm:prSet/>
      <dgm:spPr/>
      <dgm:t>
        <a:bodyPr/>
        <a:lstStyle/>
        <a:p>
          <a:endParaRPr lang="en-US"/>
        </a:p>
      </dgm:t>
    </dgm:pt>
    <dgm:pt modelId="{128688FA-1A5B-CC4E-8C11-4F48C031015D}">
      <dgm:prSet phldrT="[Text]" custT="1"/>
      <dgm:spPr>
        <a:solidFill>
          <a:srgbClr val="FFFFFF"/>
        </a:solidFill>
        <a:ln w="28575">
          <a:solidFill>
            <a:schemeClr val="tx1"/>
          </a:solidFill>
        </a:ln>
      </dgm:spPr>
      <dgm:t>
        <a:bodyPr tIns="91440" anchor="t" anchorCtr="0"/>
        <a:lstStyle/>
        <a:p>
          <a:r>
            <a:rPr lang="es-CO" sz="1400" noProof="0" dirty="0"/>
            <a:t>Conversación sobre el fin de vida</a:t>
          </a:r>
        </a:p>
      </dgm:t>
    </dgm:pt>
    <dgm:pt modelId="{45DB9493-123B-A244-B837-CD05BF08B70A}" type="sibTrans" cxnId="{7C966B1A-0D2D-8447-80EA-E3B9CCE7C7C2}">
      <dgm:prSet/>
      <dgm:spPr/>
      <dgm:t>
        <a:bodyPr/>
        <a:lstStyle/>
        <a:p>
          <a:endParaRPr lang="en-US"/>
        </a:p>
      </dgm:t>
    </dgm:pt>
    <dgm:pt modelId="{49B5AA8A-68CC-4644-8688-F44179FA9976}" type="parTrans" cxnId="{7C966B1A-0D2D-8447-80EA-E3B9CCE7C7C2}">
      <dgm:prSet/>
      <dgm:spPr/>
      <dgm:t>
        <a:bodyPr/>
        <a:lstStyle/>
        <a:p>
          <a:endParaRPr lang="en-US"/>
        </a:p>
      </dgm:t>
    </dgm:pt>
    <dgm:pt modelId="{4B5AD4AD-8FFD-F741-8DAB-F28CA275817A}" type="pres">
      <dgm:prSet presAssocID="{EDD2BC9D-0770-A648-8AC9-50AACBB54DDB}" presName="Name0" presStyleCnt="0">
        <dgm:presLayoutVars>
          <dgm:dir/>
          <dgm:animLvl val="lvl"/>
          <dgm:resizeHandles val="exact"/>
        </dgm:presLayoutVars>
      </dgm:prSet>
      <dgm:spPr/>
    </dgm:pt>
    <dgm:pt modelId="{DDFBB73D-66CE-E64B-9C5A-036B02D94E79}" type="pres">
      <dgm:prSet presAssocID="{5A32AA75-0D1D-064C-9E2E-2BAA79576814}" presName="Name8" presStyleCnt="0"/>
      <dgm:spPr/>
    </dgm:pt>
    <dgm:pt modelId="{50DF12AA-AC50-3B4B-9F21-4297FC923A69}" type="pres">
      <dgm:prSet presAssocID="{5A32AA75-0D1D-064C-9E2E-2BAA79576814}" presName="level" presStyleLbl="node1" presStyleIdx="0" presStyleCnt="5" custLinFactNeighborX="2675" custLinFactNeighborY="1591">
        <dgm:presLayoutVars>
          <dgm:chMax val="1"/>
          <dgm:bulletEnabled val="1"/>
        </dgm:presLayoutVars>
      </dgm:prSet>
      <dgm:spPr/>
    </dgm:pt>
    <dgm:pt modelId="{B6A90E53-57FC-B940-9495-BF2ECFFA9E64}" type="pres">
      <dgm:prSet presAssocID="{5A32AA75-0D1D-064C-9E2E-2BAA79576814}" presName="levelTx" presStyleLbl="revTx" presStyleIdx="0" presStyleCnt="0">
        <dgm:presLayoutVars>
          <dgm:chMax val="1"/>
          <dgm:bulletEnabled val="1"/>
        </dgm:presLayoutVars>
      </dgm:prSet>
      <dgm:spPr/>
    </dgm:pt>
    <dgm:pt modelId="{9E50E7C4-BE77-9C4A-8BE0-FC1ADEFC0BBF}" type="pres">
      <dgm:prSet presAssocID="{07113553-55BE-8545-888B-F7602BCC42D4}" presName="Name8" presStyleCnt="0"/>
      <dgm:spPr/>
    </dgm:pt>
    <dgm:pt modelId="{65C75BEB-8ED5-434A-8EC7-0698D9BE1614}" type="pres">
      <dgm:prSet presAssocID="{07113553-55BE-8545-888B-F7602BCC42D4}" presName="level" presStyleLbl="node1" presStyleIdx="1" presStyleCnt="5">
        <dgm:presLayoutVars>
          <dgm:chMax val="1"/>
          <dgm:bulletEnabled val="1"/>
        </dgm:presLayoutVars>
      </dgm:prSet>
      <dgm:spPr/>
    </dgm:pt>
    <dgm:pt modelId="{B5C4BDC2-7231-C447-926C-2D5D83F0A20E}" type="pres">
      <dgm:prSet presAssocID="{07113553-55BE-8545-888B-F7602BCC42D4}" presName="levelTx" presStyleLbl="revTx" presStyleIdx="0" presStyleCnt="0">
        <dgm:presLayoutVars>
          <dgm:chMax val="1"/>
          <dgm:bulletEnabled val="1"/>
        </dgm:presLayoutVars>
      </dgm:prSet>
      <dgm:spPr/>
    </dgm:pt>
    <dgm:pt modelId="{6A08D954-47C7-D241-BC27-756A6638AB4D}" type="pres">
      <dgm:prSet presAssocID="{EB2CEF29-95DC-4B4E-9678-0AD4989A504F}" presName="Name8" presStyleCnt="0"/>
      <dgm:spPr/>
    </dgm:pt>
    <dgm:pt modelId="{05A21B43-EE67-1341-95E4-4E60D98D9885}" type="pres">
      <dgm:prSet presAssocID="{EB2CEF29-95DC-4B4E-9678-0AD4989A504F}" presName="level" presStyleLbl="node1" presStyleIdx="2" presStyleCnt="5">
        <dgm:presLayoutVars>
          <dgm:chMax val="1"/>
          <dgm:bulletEnabled val="1"/>
        </dgm:presLayoutVars>
      </dgm:prSet>
      <dgm:spPr/>
    </dgm:pt>
    <dgm:pt modelId="{A2CE1BB7-1852-5145-A2D0-0C7C5414FB52}" type="pres">
      <dgm:prSet presAssocID="{EB2CEF29-95DC-4B4E-9678-0AD4989A504F}" presName="levelTx" presStyleLbl="revTx" presStyleIdx="0" presStyleCnt="0">
        <dgm:presLayoutVars>
          <dgm:chMax val="1"/>
          <dgm:bulletEnabled val="1"/>
        </dgm:presLayoutVars>
      </dgm:prSet>
      <dgm:spPr/>
    </dgm:pt>
    <dgm:pt modelId="{8BDB8F3D-DC2A-494E-8F88-DF2D7AA27C37}" type="pres">
      <dgm:prSet presAssocID="{2D81EEB6-7B1E-134D-A3AE-3AAEF16CD209}" presName="Name8" presStyleCnt="0"/>
      <dgm:spPr/>
    </dgm:pt>
    <dgm:pt modelId="{AB2F9C8B-D24D-CE40-80A8-94C0C8BE5041}" type="pres">
      <dgm:prSet presAssocID="{2D81EEB6-7B1E-134D-A3AE-3AAEF16CD209}" presName="level" presStyleLbl="node1" presStyleIdx="3" presStyleCnt="5">
        <dgm:presLayoutVars>
          <dgm:chMax val="1"/>
          <dgm:bulletEnabled val="1"/>
        </dgm:presLayoutVars>
      </dgm:prSet>
      <dgm:spPr/>
    </dgm:pt>
    <dgm:pt modelId="{D8724B74-86F4-BB4A-86B1-75FCDA5B6C3F}" type="pres">
      <dgm:prSet presAssocID="{2D81EEB6-7B1E-134D-A3AE-3AAEF16CD209}" presName="levelTx" presStyleLbl="revTx" presStyleIdx="0" presStyleCnt="0">
        <dgm:presLayoutVars>
          <dgm:chMax val="1"/>
          <dgm:bulletEnabled val="1"/>
        </dgm:presLayoutVars>
      </dgm:prSet>
      <dgm:spPr/>
    </dgm:pt>
    <dgm:pt modelId="{6F7D1411-4F1A-1A47-8F71-1BFAF1DC3066}" type="pres">
      <dgm:prSet presAssocID="{128688FA-1A5B-CC4E-8C11-4F48C031015D}" presName="Name8" presStyleCnt="0"/>
      <dgm:spPr/>
    </dgm:pt>
    <dgm:pt modelId="{3C72DB4C-18B5-8F43-B22E-F5FB8BBCB266}" type="pres">
      <dgm:prSet presAssocID="{128688FA-1A5B-CC4E-8C11-4F48C031015D}" presName="level" presStyleLbl="node1" presStyleIdx="4" presStyleCnt="5" custLinFactNeighborX="-308" custLinFactNeighborY="822">
        <dgm:presLayoutVars>
          <dgm:chMax val="1"/>
          <dgm:bulletEnabled val="1"/>
        </dgm:presLayoutVars>
      </dgm:prSet>
      <dgm:spPr/>
    </dgm:pt>
    <dgm:pt modelId="{7D6D849E-7100-F041-AFB5-46AE66283CDB}" type="pres">
      <dgm:prSet presAssocID="{128688FA-1A5B-CC4E-8C11-4F48C031015D}" presName="levelTx" presStyleLbl="revTx" presStyleIdx="0" presStyleCnt="0">
        <dgm:presLayoutVars>
          <dgm:chMax val="1"/>
          <dgm:bulletEnabled val="1"/>
        </dgm:presLayoutVars>
      </dgm:prSet>
      <dgm:spPr/>
    </dgm:pt>
  </dgm:ptLst>
  <dgm:cxnLst>
    <dgm:cxn modelId="{63451C00-5D87-F343-99A0-0F81E1A7106C}" type="presOf" srcId="{128688FA-1A5B-CC4E-8C11-4F48C031015D}" destId="{3C72DB4C-18B5-8F43-B22E-F5FB8BBCB266}" srcOrd="0" destOrd="0" presId="urn:microsoft.com/office/officeart/2005/8/layout/pyramid3"/>
    <dgm:cxn modelId="{FABA5908-8A87-D844-A481-9264E25BFC75}" type="presOf" srcId="{5A32AA75-0D1D-064C-9E2E-2BAA79576814}" destId="{B6A90E53-57FC-B940-9495-BF2ECFFA9E64}" srcOrd="1" destOrd="0" presId="urn:microsoft.com/office/officeart/2005/8/layout/pyramid3"/>
    <dgm:cxn modelId="{E8091B0E-59C1-6846-A67F-1F1E57FAF01D}" type="presOf" srcId="{5A32AA75-0D1D-064C-9E2E-2BAA79576814}" destId="{50DF12AA-AC50-3B4B-9F21-4297FC923A69}" srcOrd="0" destOrd="0" presId="urn:microsoft.com/office/officeart/2005/8/layout/pyramid3"/>
    <dgm:cxn modelId="{5D86F016-F08F-8244-81DB-4CA71959071E}" srcId="{EDD2BC9D-0770-A648-8AC9-50AACBB54DDB}" destId="{07113553-55BE-8545-888B-F7602BCC42D4}" srcOrd="1" destOrd="0" parTransId="{DF360E44-ACF1-4C4C-828C-81D08E4D6A03}" sibTransId="{083372B7-9D17-3444-9E75-6A654ECAF35B}"/>
    <dgm:cxn modelId="{7C966B1A-0D2D-8447-80EA-E3B9CCE7C7C2}" srcId="{EDD2BC9D-0770-A648-8AC9-50AACBB54DDB}" destId="{128688FA-1A5B-CC4E-8C11-4F48C031015D}" srcOrd="4" destOrd="0" parTransId="{49B5AA8A-68CC-4644-8688-F44179FA9976}" sibTransId="{45DB9493-123B-A244-B837-CD05BF08B70A}"/>
    <dgm:cxn modelId="{87CFB430-E5E5-9E48-8F08-E647C1515ABE}" type="presOf" srcId="{128688FA-1A5B-CC4E-8C11-4F48C031015D}" destId="{7D6D849E-7100-F041-AFB5-46AE66283CDB}" srcOrd="1" destOrd="0" presId="urn:microsoft.com/office/officeart/2005/8/layout/pyramid3"/>
    <dgm:cxn modelId="{1DBE5D35-CE1A-C04E-831A-EE0749594361}" srcId="{EDD2BC9D-0770-A648-8AC9-50AACBB54DDB}" destId="{EB2CEF29-95DC-4B4E-9678-0AD4989A504F}" srcOrd="2" destOrd="0" parTransId="{CB6E60FC-9EAD-EC46-9231-7CB0EDE5900C}" sibTransId="{C076AA45-7C91-6F47-9BB8-B5E82CE923CD}"/>
    <dgm:cxn modelId="{11BD1D44-12E8-9745-BF4D-7560B5AC80C5}" srcId="{EDD2BC9D-0770-A648-8AC9-50AACBB54DDB}" destId="{2D81EEB6-7B1E-134D-A3AE-3AAEF16CD209}" srcOrd="3" destOrd="0" parTransId="{982A8540-E15C-6549-BAA5-1EEC0A80CE63}" sibTransId="{EB9D1C21-A6C6-6C46-AFB9-B9288402FA7F}"/>
    <dgm:cxn modelId="{81182975-21C0-DB4E-A357-A23E4AD65A78}" type="presOf" srcId="{07113553-55BE-8545-888B-F7602BCC42D4}" destId="{65C75BEB-8ED5-434A-8EC7-0698D9BE1614}" srcOrd="0" destOrd="0" presId="urn:microsoft.com/office/officeart/2005/8/layout/pyramid3"/>
    <dgm:cxn modelId="{3C81F290-4092-2C4A-B657-554466CF2516}" type="presOf" srcId="{EDD2BC9D-0770-A648-8AC9-50AACBB54DDB}" destId="{4B5AD4AD-8FFD-F741-8DAB-F28CA275817A}" srcOrd="0" destOrd="0" presId="urn:microsoft.com/office/officeart/2005/8/layout/pyramid3"/>
    <dgm:cxn modelId="{FE9FD3AB-8257-F54C-9ED8-00EFF785EB05}" type="presOf" srcId="{2D81EEB6-7B1E-134D-A3AE-3AAEF16CD209}" destId="{D8724B74-86F4-BB4A-86B1-75FCDA5B6C3F}" srcOrd="1" destOrd="0" presId="urn:microsoft.com/office/officeart/2005/8/layout/pyramid3"/>
    <dgm:cxn modelId="{C5BA1DB1-CD7F-5E44-BC1B-C8DEE90751D3}" type="presOf" srcId="{EB2CEF29-95DC-4B4E-9678-0AD4989A504F}" destId="{A2CE1BB7-1852-5145-A2D0-0C7C5414FB52}" srcOrd="1" destOrd="0" presId="urn:microsoft.com/office/officeart/2005/8/layout/pyramid3"/>
    <dgm:cxn modelId="{2AB236C3-1A86-EB4C-9721-BA7C69296E01}" srcId="{EDD2BC9D-0770-A648-8AC9-50AACBB54DDB}" destId="{5A32AA75-0D1D-064C-9E2E-2BAA79576814}" srcOrd="0" destOrd="0" parTransId="{D65E5DC5-8001-5E4B-8C8C-1D04CC0D56E0}" sibTransId="{B02CFF5F-0AD1-044A-9887-261F73F11862}"/>
    <dgm:cxn modelId="{6E65A7C5-7379-0043-AE33-EAD4672D76D5}" type="presOf" srcId="{07113553-55BE-8545-888B-F7602BCC42D4}" destId="{B5C4BDC2-7231-C447-926C-2D5D83F0A20E}" srcOrd="1" destOrd="0" presId="urn:microsoft.com/office/officeart/2005/8/layout/pyramid3"/>
    <dgm:cxn modelId="{45CA75DA-0F0C-3F4E-86A6-49B08EAD4892}" type="presOf" srcId="{2D81EEB6-7B1E-134D-A3AE-3AAEF16CD209}" destId="{AB2F9C8B-D24D-CE40-80A8-94C0C8BE5041}" srcOrd="0" destOrd="0" presId="urn:microsoft.com/office/officeart/2005/8/layout/pyramid3"/>
    <dgm:cxn modelId="{03800AE8-A05F-C141-844B-3F652427297C}" type="presOf" srcId="{EB2CEF29-95DC-4B4E-9678-0AD4989A504F}" destId="{05A21B43-EE67-1341-95E4-4E60D98D9885}" srcOrd="0" destOrd="0" presId="urn:microsoft.com/office/officeart/2005/8/layout/pyramid3"/>
    <dgm:cxn modelId="{6E775A8E-8851-7D49-A05C-434425B791C9}" type="presParOf" srcId="{4B5AD4AD-8FFD-F741-8DAB-F28CA275817A}" destId="{DDFBB73D-66CE-E64B-9C5A-036B02D94E79}" srcOrd="0" destOrd="0" presId="urn:microsoft.com/office/officeart/2005/8/layout/pyramid3"/>
    <dgm:cxn modelId="{5738A401-ECFF-4042-9D8F-A18637C94223}" type="presParOf" srcId="{DDFBB73D-66CE-E64B-9C5A-036B02D94E79}" destId="{50DF12AA-AC50-3B4B-9F21-4297FC923A69}" srcOrd="0" destOrd="0" presId="urn:microsoft.com/office/officeart/2005/8/layout/pyramid3"/>
    <dgm:cxn modelId="{B0FCD095-8153-8647-8F84-89F97B240326}" type="presParOf" srcId="{DDFBB73D-66CE-E64B-9C5A-036B02D94E79}" destId="{B6A90E53-57FC-B940-9495-BF2ECFFA9E64}" srcOrd="1" destOrd="0" presId="urn:microsoft.com/office/officeart/2005/8/layout/pyramid3"/>
    <dgm:cxn modelId="{479AB44F-E9E6-E247-B455-100DC35CE6F2}" type="presParOf" srcId="{4B5AD4AD-8FFD-F741-8DAB-F28CA275817A}" destId="{9E50E7C4-BE77-9C4A-8BE0-FC1ADEFC0BBF}" srcOrd="1" destOrd="0" presId="urn:microsoft.com/office/officeart/2005/8/layout/pyramid3"/>
    <dgm:cxn modelId="{BACE1336-B7C1-F946-849D-2C43041163A7}" type="presParOf" srcId="{9E50E7C4-BE77-9C4A-8BE0-FC1ADEFC0BBF}" destId="{65C75BEB-8ED5-434A-8EC7-0698D9BE1614}" srcOrd="0" destOrd="0" presId="urn:microsoft.com/office/officeart/2005/8/layout/pyramid3"/>
    <dgm:cxn modelId="{CC894965-0783-E54B-83B7-DBA8BF4E83C6}" type="presParOf" srcId="{9E50E7C4-BE77-9C4A-8BE0-FC1ADEFC0BBF}" destId="{B5C4BDC2-7231-C447-926C-2D5D83F0A20E}" srcOrd="1" destOrd="0" presId="urn:microsoft.com/office/officeart/2005/8/layout/pyramid3"/>
    <dgm:cxn modelId="{212C3504-1ACD-DC45-AE86-2F97B3692C89}" type="presParOf" srcId="{4B5AD4AD-8FFD-F741-8DAB-F28CA275817A}" destId="{6A08D954-47C7-D241-BC27-756A6638AB4D}" srcOrd="2" destOrd="0" presId="urn:microsoft.com/office/officeart/2005/8/layout/pyramid3"/>
    <dgm:cxn modelId="{783E95B3-8C90-F34E-A412-619B25007F44}" type="presParOf" srcId="{6A08D954-47C7-D241-BC27-756A6638AB4D}" destId="{05A21B43-EE67-1341-95E4-4E60D98D9885}" srcOrd="0" destOrd="0" presId="urn:microsoft.com/office/officeart/2005/8/layout/pyramid3"/>
    <dgm:cxn modelId="{AE36D286-562E-8248-A4F9-D1B33807F594}" type="presParOf" srcId="{6A08D954-47C7-D241-BC27-756A6638AB4D}" destId="{A2CE1BB7-1852-5145-A2D0-0C7C5414FB52}" srcOrd="1" destOrd="0" presId="urn:microsoft.com/office/officeart/2005/8/layout/pyramid3"/>
    <dgm:cxn modelId="{DB047586-AEDD-174F-85ED-2E11C82E38B1}" type="presParOf" srcId="{4B5AD4AD-8FFD-F741-8DAB-F28CA275817A}" destId="{8BDB8F3D-DC2A-494E-8F88-DF2D7AA27C37}" srcOrd="3" destOrd="0" presId="urn:microsoft.com/office/officeart/2005/8/layout/pyramid3"/>
    <dgm:cxn modelId="{0A313A26-578D-D04C-9697-51CAB967AF05}" type="presParOf" srcId="{8BDB8F3D-DC2A-494E-8F88-DF2D7AA27C37}" destId="{AB2F9C8B-D24D-CE40-80A8-94C0C8BE5041}" srcOrd="0" destOrd="0" presId="urn:microsoft.com/office/officeart/2005/8/layout/pyramid3"/>
    <dgm:cxn modelId="{137926B0-6012-834A-BF9A-83D7EB75F97E}" type="presParOf" srcId="{8BDB8F3D-DC2A-494E-8F88-DF2D7AA27C37}" destId="{D8724B74-86F4-BB4A-86B1-75FCDA5B6C3F}" srcOrd="1" destOrd="0" presId="urn:microsoft.com/office/officeart/2005/8/layout/pyramid3"/>
    <dgm:cxn modelId="{AF76968E-200C-7048-86C1-4C076FDD8B54}" type="presParOf" srcId="{4B5AD4AD-8FFD-F741-8DAB-F28CA275817A}" destId="{6F7D1411-4F1A-1A47-8F71-1BFAF1DC3066}" srcOrd="4" destOrd="0" presId="urn:microsoft.com/office/officeart/2005/8/layout/pyramid3"/>
    <dgm:cxn modelId="{D8800312-E26F-CF46-81FF-6D20B2445BFB}" type="presParOf" srcId="{6F7D1411-4F1A-1A47-8F71-1BFAF1DC3066}" destId="{3C72DB4C-18B5-8F43-B22E-F5FB8BBCB266}" srcOrd="0" destOrd="0" presId="urn:microsoft.com/office/officeart/2005/8/layout/pyramid3"/>
    <dgm:cxn modelId="{A093DE24-4C32-F344-80E4-B7A05F130F8B}" type="presParOf" srcId="{6F7D1411-4F1A-1A47-8F71-1BFAF1DC3066}" destId="{7D6D849E-7100-F041-AFB5-46AE66283CDB}" srcOrd="1" destOrd="0" presId="urn:microsoft.com/office/officeart/2005/8/layout/pyramid3"/>
  </dgm:cxnLst>
  <dgm:bg>
    <a:noFill/>
    <a:effectLst>
      <a:glow rad="101600">
        <a:schemeClr val="accent2">
          <a:satMod val="175000"/>
          <a:alpha val="40000"/>
        </a:schemeClr>
      </a:glow>
    </a:effectLst>
  </dgm:bg>
  <dgm:whole>
    <a:ln w="6350"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12AA-AC50-3B4B-9F21-4297FC923A69}">
      <dsp:nvSpPr>
        <dsp:cNvPr id="0" name=""/>
        <dsp:cNvSpPr/>
      </dsp:nvSpPr>
      <dsp:spPr>
        <a:xfrm rot="10800000">
          <a:off x="0" y="17933"/>
          <a:ext cx="7903029" cy="1127154"/>
        </a:xfrm>
        <a:prstGeom prst="trapezoid">
          <a:avLst>
            <a:gd name="adj" fmla="val 70115"/>
          </a:avLst>
        </a:prstGeom>
        <a:noFill/>
        <a:ln w="28575" cmpd="sng">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baseline="0" noProof="0" dirty="0">
              <a:solidFill>
                <a:schemeClr val="tx1"/>
              </a:solidFill>
            </a:rPr>
            <a:t>Nombre a un representante de atención médica</a:t>
          </a:r>
        </a:p>
      </dsp:txBody>
      <dsp:txXfrm rot="-10800000">
        <a:off x="1383030" y="17933"/>
        <a:ext cx="5136968" cy="1127154"/>
      </dsp:txXfrm>
    </dsp:sp>
    <dsp:sp modelId="{65C75BEB-8ED5-434A-8EC7-0698D9BE1614}">
      <dsp:nvSpPr>
        <dsp:cNvPr id="0" name=""/>
        <dsp:cNvSpPr/>
      </dsp:nvSpPr>
      <dsp:spPr>
        <a:xfrm rot="10800000">
          <a:off x="790302" y="1127154"/>
          <a:ext cx="6322423" cy="1127154"/>
        </a:xfrm>
        <a:prstGeom prst="trapezoid">
          <a:avLst>
            <a:gd name="adj" fmla="val 70115"/>
          </a:avLst>
        </a:prstGeom>
        <a:solidFill>
          <a:srgbClr val="3FA0C3"/>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Complete la Guía para Iniciar la Conversación; Hable con su familia</a:t>
          </a:r>
          <a:endParaRPr lang="en-US" sz="2400" b="1" kern="1200" dirty="0">
            <a:solidFill>
              <a:schemeClr val="bg1"/>
            </a:solidFill>
          </a:endParaRPr>
        </a:p>
      </dsp:txBody>
      <dsp:txXfrm rot="-10800000">
        <a:off x="1896726" y="1127154"/>
        <a:ext cx="4109575" cy="1127154"/>
      </dsp:txXfrm>
    </dsp:sp>
    <dsp:sp modelId="{05A21B43-EE67-1341-95E4-4E60D98D9885}">
      <dsp:nvSpPr>
        <dsp:cNvPr id="0" name=""/>
        <dsp:cNvSpPr/>
      </dsp:nvSpPr>
      <dsp:spPr>
        <a:xfrm rot="10800000">
          <a:off x="1580605" y="2254308"/>
          <a:ext cx="4741817" cy="1127154"/>
        </a:xfrm>
        <a:prstGeom prst="trapezoid">
          <a:avLst>
            <a:gd name="adj" fmla="val 70115"/>
          </a:avLst>
        </a:prstGeom>
        <a:solidFill>
          <a:srgbClr val="92236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b="1" kern="1200" noProof="0" dirty="0">
              <a:ln>
                <a:solidFill>
                  <a:schemeClr val="bg1"/>
                </a:solidFill>
              </a:ln>
              <a:solidFill>
                <a:schemeClr val="bg1"/>
              </a:solidFill>
            </a:rPr>
            <a:t>Conversación acerca de enfermedad grave con un médico clínico</a:t>
          </a:r>
        </a:p>
      </dsp:txBody>
      <dsp:txXfrm rot="-10800000">
        <a:off x="2410423" y="2254308"/>
        <a:ext cx="3082181" cy="1127154"/>
      </dsp:txXfrm>
    </dsp:sp>
    <dsp:sp modelId="{AB2F9C8B-D24D-CE40-80A8-94C0C8BE5041}">
      <dsp:nvSpPr>
        <dsp:cNvPr id="0" name=""/>
        <dsp:cNvSpPr/>
      </dsp:nvSpPr>
      <dsp:spPr>
        <a:xfrm rot="10800000">
          <a:off x="2370908" y="3381462"/>
          <a:ext cx="3161211" cy="1127154"/>
        </a:xfrm>
        <a:prstGeom prst="trapezoid">
          <a:avLst>
            <a:gd name="adj" fmla="val 70115"/>
          </a:avLst>
        </a:prstGeom>
        <a:solidFill>
          <a:srgbClr val="FFFFF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latin typeface="+mn-lt"/>
            </a:rPr>
            <a:t>Complete un POLST con un </a:t>
          </a:r>
          <a:r>
            <a:rPr lang="es-CO" sz="2400" b="0" kern="1200" noProof="0" dirty="0">
              <a:ln>
                <a:solidFill>
                  <a:schemeClr val="bg1"/>
                </a:solidFill>
              </a:ln>
              <a:solidFill>
                <a:srgbClr val="000000"/>
              </a:solidFill>
              <a:latin typeface="+mn-lt"/>
            </a:rPr>
            <a:t>médico clínico</a:t>
          </a:r>
          <a:endParaRPr lang="en-US" sz="2400" b="0" kern="1200" dirty="0">
            <a:solidFill>
              <a:srgbClr val="000000"/>
            </a:solidFill>
            <a:latin typeface="+mn-lt"/>
          </a:endParaRPr>
        </a:p>
      </dsp:txBody>
      <dsp:txXfrm rot="-10800000">
        <a:off x="2924120" y="3381462"/>
        <a:ext cx="2054787" cy="1127154"/>
      </dsp:txXfrm>
    </dsp:sp>
    <dsp:sp modelId="{3C72DB4C-18B5-8F43-B22E-F5FB8BBCB266}">
      <dsp:nvSpPr>
        <dsp:cNvPr id="0" name=""/>
        <dsp:cNvSpPr/>
      </dsp:nvSpPr>
      <dsp:spPr>
        <a:xfrm rot="10800000">
          <a:off x="3156343" y="4508616"/>
          <a:ext cx="1580605" cy="1127154"/>
        </a:xfrm>
        <a:prstGeom prst="trapezoid">
          <a:avLst>
            <a:gd name="adj" fmla="val 70115"/>
          </a:avLst>
        </a:prstGeom>
        <a:solidFill>
          <a:srgbClr val="FFFFFF"/>
        </a:solidFill>
        <a:ln w="285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91440" rIns="17780" bIns="17780" numCol="1" spcCol="1270" anchor="t" anchorCtr="0">
          <a:noAutofit/>
        </a:bodyPr>
        <a:lstStyle/>
        <a:p>
          <a:pPr marL="0" lvl="0" indent="0" algn="ctr" defTabSz="622300">
            <a:lnSpc>
              <a:spcPct val="90000"/>
            </a:lnSpc>
            <a:spcBef>
              <a:spcPct val="0"/>
            </a:spcBef>
            <a:spcAft>
              <a:spcPct val="35000"/>
            </a:spcAft>
            <a:buNone/>
          </a:pPr>
          <a:r>
            <a:rPr lang="es-CO" sz="1400" kern="1200" noProof="0" dirty="0"/>
            <a:t>Conversación sobre el fin de vida</a:t>
          </a:r>
        </a:p>
      </dsp:txBody>
      <dsp:txXfrm rot="-10800000">
        <a:off x="3156343" y="4508616"/>
        <a:ext cx="1580605" cy="11271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7EF62-89C6-4509-B114-4392D0775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11470FE-BDE1-4C99-8386-990333A6C7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AEEFFE-FD58-42D3-81F4-56DCB7B03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4CFF8-1179-42F2-9E6A-169D5482FB85}" type="slidenum">
              <a:rPr lang="en-US" smtClean="0"/>
              <a:t>‹#›</a:t>
            </a:fld>
            <a:endParaRPr lang="en-US"/>
          </a:p>
        </p:txBody>
      </p:sp>
      <p:sp>
        <p:nvSpPr>
          <p:cNvPr id="6" name="Date Placeholder 5">
            <a:extLst>
              <a:ext uri="{FF2B5EF4-FFF2-40B4-BE49-F238E27FC236}">
                <a16:creationId xmlns:a16="http://schemas.microsoft.com/office/drawing/2014/main" id="{73DC8664-EDCE-476F-AFA3-C32E12D09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AE39-405B-4049-97BA-982FBED1A57E}" type="datetimeFigureOut">
              <a:rPr lang="en-US" smtClean="0"/>
              <a:t>12/4/2021</a:t>
            </a:fld>
            <a:endParaRPr lang="en-US"/>
          </a:p>
        </p:txBody>
      </p:sp>
    </p:spTree>
    <p:extLst>
      <p:ext uri="{BB962C8B-B14F-4D97-AF65-F5344CB8AC3E}">
        <p14:creationId xmlns:p14="http://schemas.microsoft.com/office/powerpoint/2010/main" val="81887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BEB17-77F2-4F77-B7F7-B9E0F41F89A6}" type="datetimeFigureOut">
              <a:rPr lang="en-US" smtClean="0"/>
              <a:t>12/4/2021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1E428-FE77-4243-B695-1184FEC0E014}" type="slidenum">
              <a:rPr lang="en-US" smtClean="0"/>
              <a:t>‹#›</a:t>
            </a:fld>
            <a:endParaRPr lang="en-US"/>
          </a:p>
        </p:txBody>
      </p:sp>
    </p:spTree>
    <p:extLst>
      <p:ext uri="{BB962C8B-B14F-4D97-AF65-F5344CB8AC3E}">
        <p14:creationId xmlns:p14="http://schemas.microsoft.com/office/powerpoint/2010/main" val="135843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theconversationproject.org/tcp-blog/with-dementia-more-is-needed-than-a-boilerplate-advance-directiv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 </a:t>
            </a:r>
            <a:r>
              <a:rPr lang="en-US" dirty="0"/>
              <a:t>Welcome and Thanks. Outline what is going to happen.</a:t>
            </a:r>
          </a:p>
          <a:p>
            <a:r>
              <a:rPr lang="en-US" b="1" dirty="0"/>
              <a:t>Script</a:t>
            </a:r>
            <a:r>
              <a:rPr lang="en-US" dirty="0"/>
              <a:t> (all script points are suggestions):</a:t>
            </a:r>
          </a:p>
          <a:p>
            <a:r>
              <a:rPr lang="en-US" dirty="0"/>
              <a:t>Thank you</a:t>
            </a:r>
            <a:r>
              <a:rPr lang="en-US" baseline="0" dirty="0"/>
              <a:t> for that kind introduction. And thank YOU all for making time in your busy schedules to learn about The Conversation Project. There is a sign up sheet going around. Thanks for signing in! </a:t>
            </a:r>
          </a:p>
          <a:p>
            <a:r>
              <a:rPr lang="en-US" baseline="0" dirty="0"/>
              <a:t>Over the next (# of) minutes, we are going to enter territory most people do their best to avoid: we will think and talk together about our wishes for care through the end of our lives. </a:t>
            </a:r>
          </a:p>
          <a:p>
            <a:r>
              <a:rPr lang="en-US" baseline="0" dirty="0"/>
              <a:t>I will introduce The Conversation Project’s free Conversation Starter Guide which is designed to help you </a:t>
            </a:r>
            <a:r>
              <a:rPr lang="en-US" i="1" baseline="0" dirty="0"/>
              <a:t>get started </a:t>
            </a:r>
            <a:r>
              <a:rPr lang="en-US" baseline="0" dirty="0"/>
              <a:t>on having a conversation with those important to you. I hope you will leave this session with: </a:t>
            </a:r>
          </a:p>
          <a:p>
            <a:r>
              <a:rPr lang="en-US" baseline="0" dirty="0"/>
              <a:t>-Less anxiety about starting a conversation about what matters most to you;</a:t>
            </a:r>
          </a:p>
          <a:p>
            <a:r>
              <a:rPr lang="en-US" baseline="0" dirty="0"/>
              <a:t>-Some tips and tools for initiating the conversation;</a:t>
            </a:r>
          </a:p>
          <a:p>
            <a:r>
              <a:rPr lang="en-US" baseline="0" dirty="0"/>
              <a:t>-And a commitment to express your wishes and engage others in expressing theirs. </a:t>
            </a:r>
          </a:p>
          <a:p>
            <a:r>
              <a:rPr lang="en-US" baseline="0" dirty="0"/>
              <a:t>(If there is going to be a follow up session, explain that now and give the dates now and at the end.)</a:t>
            </a:r>
          </a:p>
        </p:txBody>
      </p:sp>
      <p:sp>
        <p:nvSpPr>
          <p:cNvPr id="4" name="Slide Number Placeholder 3"/>
          <p:cNvSpPr>
            <a:spLocks noGrp="1"/>
          </p:cNvSpPr>
          <p:nvPr>
            <p:ph type="sldNum" sz="quarter" idx="10"/>
          </p:nvPr>
        </p:nvSpPr>
        <p:spPr/>
        <p:txBody>
          <a:bodyPr/>
          <a:lstStyle/>
          <a:p>
            <a:fld id="{6F119774-DF44-47D7-BF2E-8BA259A2822F}" type="slidenum">
              <a:rPr lang="en-US" smtClean="0"/>
              <a:pPr/>
              <a:t>1</a:t>
            </a:fld>
            <a:endParaRPr lang="en-US" dirty="0"/>
          </a:p>
        </p:txBody>
      </p:sp>
    </p:spTree>
    <p:extLst>
      <p:ext uri="{BB962C8B-B14F-4D97-AF65-F5344CB8AC3E}">
        <p14:creationId xmlns:p14="http://schemas.microsoft.com/office/powerpoint/2010/main" val="15664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That is why we created our free Conversation Guides!</a:t>
            </a:r>
          </a:p>
          <a:p>
            <a:pPr>
              <a:spcBef>
                <a:spcPct val="0"/>
              </a:spcBef>
            </a:pPr>
            <a:r>
              <a:rPr lang="en-US" dirty="0"/>
              <a:t>In addition to our “flagship” Conversation Guide, there are guides for those caring for someone who is living with Alzheimer’s Disease or another form of dementia; one for talking with a child who is living with a serious illness; one for how to choose a health care proxy (or agent); one on how to be a health care proxy; and one for How to talk with a member of your health care team</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u="sng" dirty="0">
                <a:solidFill>
                  <a:srgbClr val="0070C0"/>
                </a:solidFill>
              </a:rPr>
              <a:t>https://theconversationproject.org/get-started</a:t>
            </a:r>
            <a:endParaRPr lang="en-US" u="none" dirty="0">
              <a:solidFill>
                <a:srgbClr val="0070C0"/>
              </a:solidFill>
            </a:endParaRPr>
          </a:p>
          <a:p>
            <a:pPr>
              <a:spcBef>
                <a:spcPct val="0"/>
              </a:spcBef>
            </a:pPr>
            <a:r>
              <a:rPr lang="en-US" u="none" dirty="0">
                <a:solidFill>
                  <a:srgbClr val="0070C0"/>
                </a:solidFill>
              </a:rPr>
              <a:t>And many of the guides are available in multiple language translations!  And, we have an English audio version of our main Starter Guide.</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416248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xfrm>
            <a:off x="705520" y="4373115"/>
            <a:ext cx="5639368" cy="41420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ormAutofit/>
          </a:bodyPr>
          <a:lstStyle/>
          <a:p>
            <a:pPr lvl="0"/>
            <a:endParaRPr lang="en-US" sz="1200" kern="1200" dirty="0">
              <a:solidFill>
                <a:schemeClr val="tx1"/>
              </a:solidFill>
              <a:effectLst/>
              <a:latin typeface="+mn-lt"/>
              <a:ea typeface="+mn-ea"/>
              <a:cs typeface="+mn-cs"/>
            </a:endParaRPr>
          </a:p>
          <a:p>
            <a:pPr>
              <a:spcBef>
                <a:spcPct val="0"/>
              </a:spcBef>
            </a:pPr>
            <a:r>
              <a:rPr lang="en-US" b="1" dirty="0"/>
              <a:t>Script: </a:t>
            </a:r>
            <a:r>
              <a:rPr lang="en-US" dirty="0"/>
              <a:t>…We also have personal workbook for anyone who has been diagnosed with a serious illness and a 2-page guide for all of us on being prepared in the time of COVID-19. Both were created with Ariadne Labs.</a:t>
            </a:r>
          </a:p>
          <a:p>
            <a:pPr>
              <a:spcBef>
                <a:spcPct val="0"/>
              </a:spcBef>
            </a:pPr>
            <a:endParaRPr lang="en-US" dirty="0"/>
          </a:p>
          <a:p>
            <a:pPr>
              <a:spcBef>
                <a:spcPct val="0"/>
              </a:spcBef>
            </a:pPr>
            <a:r>
              <a:rPr lang="en-US" dirty="0"/>
              <a:t>You can find these on our website: The Conversation Project dot org</a:t>
            </a:r>
          </a:p>
          <a:p>
            <a:pPr>
              <a:spcBef>
                <a:spcPct val="0"/>
              </a:spcBef>
            </a:pPr>
            <a:r>
              <a:rPr lang="en-US" dirty="0"/>
              <a:t>https://theconversationproject.org/get-started</a:t>
            </a:r>
          </a:p>
          <a:p>
            <a:pPr>
              <a:spcBef>
                <a:spcPct val="0"/>
              </a:spcBef>
            </a:pPr>
            <a:r>
              <a:rPr lang="en-US" u="none" dirty="0">
                <a:solidFill>
                  <a:srgbClr val="0070C0"/>
                </a:solidFill>
              </a:rPr>
              <a:t>And many of the guides are available in multiple language translations!</a:t>
            </a:r>
            <a:endParaRPr lang="en-US" u="sng" dirty="0">
              <a:solidFill>
                <a:srgbClr val="0070C0"/>
              </a:solidFill>
            </a:endParaRPr>
          </a:p>
          <a:p>
            <a:pPr lvl="0"/>
            <a:endParaRPr lang="en-US" sz="1200" kern="1200" dirty="0">
              <a:solidFill>
                <a:schemeClr val="tx1"/>
              </a:solidFill>
              <a:effectLst/>
              <a:latin typeface="+mn-lt"/>
              <a:ea typeface="+mn-ea"/>
              <a:cs typeface="+mn-cs"/>
            </a:endParaRPr>
          </a:p>
        </p:txBody>
      </p:sp>
      <p:sp>
        <p:nvSpPr>
          <p:cNvPr id="39940" name="Slide Number Placeholder 3"/>
          <p:cNvSpPr txBox="1">
            <a:spLocks noGrp="1"/>
          </p:cNvSpPr>
          <p:nvPr/>
        </p:nvSpPr>
        <p:spPr bwMode="auto">
          <a:xfrm>
            <a:off x="3992092" y="8743080"/>
            <a:ext cx="3055123" cy="46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5" rIns="91411" bIns="45705"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0EC0F8-874D-4D57-9BD4-5CD84D0CFB29}"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780918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personal stories by folks who have felt moved enough by this topic to share their experiences.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89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*SPANISH SUBTITLES AVAILABLE ON VIDEO IN YOUTUBE</a:t>
            </a:r>
          </a:p>
          <a:p>
            <a:r>
              <a:rPr lang="en-US" b="1" dirty="0"/>
              <a:t>Tip:</a:t>
            </a:r>
            <a:r>
              <a:rPr lang="en-US" dirty="0"/>
              <a:t> You can show this here to show the types of videos TCP has to help jump start these conversation.  After video – we like to note that we are not making light of death, but rather making the topic more lighthearted and accessible so it’s not all gloom and doom.  This and other videos help bring some humor and ease the gravity.</a:t>
            </a:r>
          </a:p>
          <a:p>
            <a:endParaRPr lang="en-US" dirty="0"/>
          </a:p>
          <a:p>
            <a:r>
              <a:rPr lang="en-US" dirty="0"/>
              <a:t>Or, you may choose to show rather than tell people some ways to start The Conversation later after the icebreakers in Slide 22 </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230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Points: Exemplify</a:t>
            </a:r>
            <a:r>
              <a:rPr lang="en-US" dirty="0"/>
              <a:t> having The Conversation! Walk the walk—don’t just talk the talk. Sometimes we give good advice that we haven’t followed for ourselves. There is integrity in doing this work yourself first before asking someone else to do it. </a:t>
            </a:r>
          </a:p>
          <a:p>
            <a:endParaRPr lang="en-US" dirty="0"/>
          </a:p>
          <a:p>
            <a:r>
              <a:rPr lang="en-US" b="1" dirty="0"/>
              <a:t>Script: </a:t>
            </a:r>
            <a:r>
              <a:rPr lang="en-US" dirty="0"/>
              <a:t>We come to today’s workshop with a variety of perspectives about who we hope will have “The Conversation.” And! We are here to suggest that “The Conversation Starts with YOU”! You see, our thoughts and feelings, beliefs and wishes may not just trip off our tongues, or come popping out of our heads when someone asks: “What do you want for your end of life care??” Though our intentions are good, we really shouldn’t be asking someone ELSE what their wishes are if we haven’t taken a little time to articulate what OUR wishes are. In doing this reflection for ourselves FIRST, we gain some insight into the challenges—and the opportunities/blessings—that are part of having The Conversation. Let’s get started!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74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b="1" baseline="0" dirty="0"/>
              <a:t>Key Point</a:t>
            </a:r>
            <a:r>
              <a:rPr lang="en-US" baseline="0" dirty="0"/>
              <a:t>: “Setting the Table”— a comfortable image for normalizing the conversation. And there need to be some ground rules. </a:t>
            </a:r>
          </a:p>
          <a:p>
            <a:endParaRPr lang="en-US" b="1" baseline="0" dirty="0"/>
          </a:p>
          <a:p>
            <a:r>
              <a:rPr lang="en-US" b="1" baseline="0" dirty="0"/>
              <a:t>Tips</a:t>
            </a:r>
            <a:r>
              <a:rPr lang="en-US" baseline="0" dirty="0"/>
              <a:t>: When talking with professional groups, reminding them that while this will help them with client/patient care, this is an opportunity for them to develop capacity to talk with their own families, friends and clinicians.</a:t>
            </a:r>
          </a:p>
          <a:p>
            <a:endParaRPr lang="en-US" b="1" baseline="0" dirty="0"/>
          </a:p>
          <a:p>
            <a:r>
              <a:rPr lang="en-US" b="1" baseline="0" dirty="0"/>
              <a:t>Note</a:t>
            </a:r>
            <a:r>
              <a:rPr lang="en-US" baseline="0" dirty="0"/>
              <a:t>: While people may set up confidentiality ground rules, we also encourage people to take what they hear today and share it widely (e.g. have the conversation!). We ask only that you not share stories with identifying information (e.g. “Sally said that in her family….” vs. “I heard how important it is to talk with everyone in our family so that no one is left in the dark about my wishes.”) Also: We have found that having a starter conversation is easier to do with someone you don’t know vs. diving in for the first time with a close relation, which is why we suggest splitting up the couples or family members when doing these exercises. Finally, please ensure that all attendees are there voluntarily. If this is provided in a work setting, it shouldn’t be forced.   Silence is also a very valid form of participation – some folks might not be as comfortable sharing and mostly want to observe – that’s ok. </a:t>
            </a:r>
          </a:p>
          <a:p>
            <a:endParaRPr lang="en-US" b="1" baseline="0" dirty="0"/>
          </a:p>
          <a:p>
            <a:r>
              <a:rPr lang="en-US" b="1" baseline="0" dirty="0"/>
              <a:t>Script</a:t>
            </a:r>
            <a:r>
              <a:rPr lang="en-US" baseline="0" dirty="0"/>
              <a:t>: As we begin to use the Conversation Guide, please keep a few things in mind: When answering any questions for yourself, try to give current answers. That is, answer from where you are right now—in your present tense body and mind health.  We will begin with some personal reflection and writing. Next you will be asked to share with someone at your table (and for today’s purposes, we suggest you speak to someone who is NOT your spouse, partner, or family member). Later we will hear from the larger group so we can all learn from one another. (Then review the ground rules on the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68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371600" y="1143000"/>
            <a:ext cx="4114800" cy="3086100"/>
          </a:xfrm>
          <a:ln/>
        </p:spPr>
      </p:sp>
      <p:sp>
        <p:nvSpPr>
          <p:cNvPr id="40963"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ormAutofit fontScale="8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a:t>Tip</a:t>
            </a:r>
            <a:r>
              <a:rPr lang="en-US" dirty="0"/>
              <a:t>: We’ve found that having</a:t>
            </a:r>
            <a:r>
              <a:rPr lang="en-US" baseline="0" dirty="0"/>
              <a:t> people do some parts of the Conversation Guide right then and there can really get the wheels turning and give them some ideas on how to get the conversation started once they leave the session vs. simply pointing sections out to people.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-We ask the host organization to print enough Conversation Guides for people to use and take with them.  OR, for those hosting virtual events, we suggest the host organization send them printed copied to their homes (remember many may not have access to printers). You can also send the link to the Conversation Guide in advance or pop it into the chat function during a virtual event so participants can download the guide on their computer and follow along.  Remind people they can write all over the one provided because they can print more out for free at their home or office. If doing an in-person event, have some extra pens or pencils on hand.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-One workshop leader on our team invites people to close their eyes and silently complete the sample sentence in their minds before writing—a short (1-2 minute) meditation to allow people to settle into the exercise.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1" baseline="0" dirty="0"/>
          </a:p>
          <a:p>
            <a:r>
              <a:rPr lang="en-US" b="1" dirty="0"/>
              <a:t>Script: </a:t>
            </a:r>
            <a:r>
              <a:rPr lang="en-US" sz="1200" kern="1200" dirty="0">
                <a:solidFill>
                  <a:schemeClr val="tx1"/>
                </a:solidFill>
                <a:effectLst/>
                <a:latin typeface="+mn-lt"/>
                <a:ea typeface="+mn-ea"/>
                <a:cs typeface="+mn-cs"/>
              </a:rPr>
              <a:t>So, putting your pens and papers aside for a moment, I invite you, as you are comfortable, to close your eyes for this exercise…Feel your body sitting in the chair….your feet on the floor…and take a conscious breath in….and exhale…This is a signal to yourself that this time is for you…</a:t>
            </a:r>
          </a:p>
          <a:p>
            <a:r>
              <a:rPr lang="en-US" sz="1200" kern="1200" dirty="0">
                <a:solidFill>
                  <a:schemeClr val="tx1"/>
                </a:solidFill>
                <a:effectLst/>
                <a:latin typeface="+mn-lt"/>
                <a:ea typeface="+mn-ea"/>
                <a:cs typeface="+mn-cs"/>
              </a:rPr>
              <a:t>And now, in the quiet of your own heart and mind, complete this sentence:</a:t>
            </a:r>
          </a:p>
          <a:p>
            <a:r>
              <a:rPr lang="en-US" sz="1200" i="1" kern="1200" dirty="0">
                <a:solidFill>
                  <a:schemeClr val="tx1"/>
                </a:solidFill>
                <a:effectLst/>
                <a:latin typeface="+mn-lt"/>
                <a:ea typeface="+mn-ea"/>
                <a:cs typeface="+mn-cs"/>
              </a:rPr>
              <a:t>When I think about the end of my life, what matters to me is…  </a:t>
            </a:r>
            <a:r>
              <a:rPr lang="en-US" sz="1200" kern="1200" dirty="0">
                <a:solidFill>
                  <a:schemeClr val="tx1"/>
                </a:solidFill>
                <a:effectLst/>
                <a:latin typeface="+mn-lt"/>
                <a:ea typeface="+mn-ea"/>
                <a:cs typeface="+mn-cs"/>
              </a:rPr>
              <a:t>(Pause and let people reflect. You may wish to repeat the sentence slowly and then pause again for a full minute, saying, “Take just a minute to reflect on this…”</a:t>
            </a:r>
          </a:p>
          <a:p>
            <a:r>
              <a:rPr lang="en-US" sz="1200" kern="1200" dirty="0">
                <a:solidFill>
                  <a:schemeClr val="tx1"/>
                </a:solidFill>
                <a:effectLst/>
                <a:latin typeface="+mn-lt"/>
                <a:ea typeface="+mn-ea"/>
                <a:cs typeface="+mn-cs"/>
              </a:rPr>
              <a:t>Then: Thank you. Gently open your eyes and please open your Conversation Guide, turn to page ___ and take 2 minutes to write down what occurred to you: bullet points or notes, short phrases, or complete sentences.  Your aim is to move what was in your mind or heart and put it into words on the page so  you are better prepared to articulate What Matters Most to you. [Time 2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not a lot of time to come up with your What Matters Most statements, but it’s a good start on the “Conversation Guide.” Now, let’s pair up with 2 other people to share –as you are comfortable--your What Matters Most thoughts. (You can have people pair up or talk in groups of three. Having 2-3 minutes each seems to be enough people to feel they had enough time to speak and be heard.)  </a:t>
            </a:r>
          </a:p>
          <a:p>
            <a:r>
              <a:rPr lang="en-US" sz="1200" kern="1200" dirty="0">
                <a:solidFill>
                  <a:schemeClr val="tx1"/>
                </a:solidFill>
                <a:effectLst/>
                <a:latin typeface="+mn-lt"/>
                <a:ea typeface="+mn-ea"/>
                <a:cs typeface="+mn-cs"/>
              </a:rPr>
              <a:t>[Bring the group back to attention with a bell or your voice. You can say something like, “I’m sorry to interrupt such wonderful sharing…”]</a:t>
            </a:r>
          </a:p>
          <a:p>
            <a:pPr>
              <a:spcBef>
                <a:spcPct val="0"/>
              </a:spcBef>
            </a:pPr>
            <a:endParaRPr lang="en-US" dirty="0"/>
          </a:p>
        </p:txBody>
      </p:sp>
      <p:sp>
        <p:nvSpPr>
          <p:cNvPr id="40964"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F6AF26-17DC-4759-A0C8-62BD53AA89A3}"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187088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1143000"/>
            <a:ext cx="4114800" cy="30861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Examples of what matters to people during their care at the end-of-life. Feel free to add your own.</a:t>
            </a:r>
          </a:p>
        </p:txBody>
      </p:sp>
    </p:spTree>
    <p:extLst>
      <p:ext uri="{BB962C8B-B14F-4D97-AF65-F5344CB8AC3E}">
        <p14:creationId xmlns:p14="http://schemas.microsoft.com/office/powerpoint/2010/main" val="54896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Sharing your ‘What matters to me’ statement with those that matter most to you could be a big help down the road. It could help them communicate to your health care team what is most important to you—what’s worth pursing treatment for, and what isn’t. </a:t>
            </a:r>
          </a:p>
          <a:p>
            <a:r>
              <a:rPr lang="en-US" sz="1200" kern="1200" dirty="0">
                <a:solidFill>
                  <a:schemeClr val="tx1"/>
                </a:solidFill>
                <a:effectLst/>
                <a:latin typeface="+mn-lt"/>
                <a:ea typeface="+mn-ea"/>
                <a:cs typeface="+mn-cs"/>
              </a:rPr>
              <a:t>Let’s hear from a few people about what you shared or something that you heard that inspired or surprised you? [Sharing in large group: 3-4 people or about 5 minutes.]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people raise questions about medical or ethical topics you don’t feel qualified or comfortable answering, it’s ok to say, “I don’t know,” or “I really can’t comment on that; perhaps that’s a good topic for a future workshop or discussion group.”</a:t>
            </a:r>
            <a:br>
              <a:rPr lang="en-US" sz="1200" kern="1200" dirty="0">
                <a:solidFill>
                  <a:schemeClr val="tx1"/>
                </a:solidFill>
                <a:effectLst/>
                <a:latin typeface="+mn-lt"/>
                <a:ea typeface="+mn-ea"/>
                <a:cs typeface="+mn-cs"/>
              </a:rPr>
            </a:b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31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The next section of the Conversation Guide is all about Planning Your Talk. Having your say in health care is more likely if you share how you feel about certain situations that could arise now and in the future. This part of the Guide is set up with questions and answers on a simple sliding scale,  to help you see and share where you fall on a spectrum of possible answers.</a:t>
            </a:r>
          </a:p>
          <a:p>
            <a:endParaRPr lang="en-US" baseline="0" dirty="0"/>
          </a:p>
          <a:p>
            <a:r>
              <a:rPr lang="en-US" baseline="0" dirty="0"/>
              <a:t>Note the three sections: </a:t>
            </a:r>
          </a:p>
          <a:p>
            <a:r>
              <a:rPr lang="en-US" baseline="0" dirty="0"/>
              <a:t>What role you want to have in the decision-making process?</a:t>
            </a:r>
          </a:p>
          <a:p>
            <a:r>
              <a:rPr lang="en-US" baseline="0" dirty="0"/>
              <a:t>What kind of care you want to receive?</a:t>
            </a:r>
          </a:p>
          <a:p>
            <a:r>
              <a:rPr lang="en-US" baseline="0" dirty="0"/>
              <a:t>What role you want your loved ones to play?</a:t>
            </a:r>
          </a:p>
          <a:p>
            <a:endParaRPr lang="en-US" baseline="0" dirty="0"/>
          </a:p>
          <a:p>
            <a:r>
              <a:rPr lang="en-US" b="1" baseline="0" dirty="0"/>
              <a:t>Script</a:t>
            </a:r>
            <a:r>
              <a:rPr lang="en-US" baseline="0" dirty="0"/>
              <a:t>: Let’s take 5 minutes now to look at the questions and see where you would place your answer along the scale. It’s not a speed test! Just proceed along and stop when you arrive at the section that is headed “Step 3: Start Talking” I’ll let you know when 5 minutes is up.”</a:t>
            </a:r>
          </a:p>
          <a:p>
            <a:endParaRPr lang="en-US" baseline="0" dirty="0"/>
          </a:p>
          <a:p>
            <a:r>
              <a:rPr lang="en-US" baseline="0" dirty="0"/>
              <a:t>[after 5 minutes]: “Let’s just check in. What was that exercise like for you? What did you notice? Were some questions harder to answer than others? Would someone be willing to share?” (Note: A question that causes someone to say that they just don’t know or thought they would answer one way, but ended up answering another way may indicate that this question is a good one to be sure to have a deeper conversation about.)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07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Key Point: </a:t>
            </a:r>
            <a:r>
              <a:rPr lang="en-US" b="0" dirty="0"/>
              <a:t>Let people know who you are and </a:t>
            </a:r>
            <a:r>
              <a:rPr lang="en-US" dirty="0"/>
              <a:t>why you are motivated to share The Conversation Project</a:t>
            </a:r>
            <a:r>
              <a:rPr lang="en-US"/>
              <a:t>. Personal/positive </a:t>
            </a:r>
            <a:r>
              <a:rPr lang="en-US" dirty="0"/>
              <a:t>stories help connect to </a:t>
            </a:r>
            <a:r>
              <a:rPr lang="en-US"/>
              <a:t>the audience.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054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371600" y="1143000"/>
            <a:ext cx="4114800" cy="3086100"/>
          </a:xfrm>
          <a:ln/>
        </p:spPr>
      </p:sp>
      <p:sp>
        <p:nvSpPr>
          <p:cNvPr id="43011" name="Notes Placeholder 2"/>
          <p:cNvSpPr>
            <a:spLocks noGrp="1"/>
          </p:cNvSpPr>
          <p:nvPr>
            <p:ph type="body" idx="1"/>
          </p:nvPr>
        </p:nvSpPr>
        <p:spPr>
          <a:xfrm>
            <a:off x="714786" y="4416428"/>
            <a:ext cx="5713436"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pPr>
              <a:spcBef>
                <a:spcPct val="0"/>
              </a:spcBef>
            </a:pPr>
            <a:r>
              <a:rPr lang="en-US" b="1" dirty="0"/>
              <a:t>Script: </a:t>
            </a:r>
            <a:r>
              <a:rPr lang="en-US" dirty="0"/>
              <a:t>So, now you have something you would like to tell someone! Great! Let’s turn to the next section headed “Step 3: Start Talking”.</a:t>
            </a:r>
            <a:r>
              <a:rPr lang="en-US" b="1" dirty="0"/>
              <a:t> Who</a:t>
            </a:r>
            <a:r>
              <a:rPr lang="en-US" dirty="0"/>
              <a:t> do you want to talk to? </a:t>
            </a:r>
            <a:r>
              <a:rPr lang="en-US" b="1" dirty="0"/>
              <a:t>Where</a:t>
            </a:r>
            <a:r>
              <a:rPr lang="en-US" dirty="0"/>
              <a:t> would you AND those you want to talk with feel comfortable talking? </a:t>
            </a:r>
            <a:r>
              <a:rPr lang="en-US" b="1" dirty="0"/>
              <a:t>When</a:t>
            </a:r>
            <a:r>
              <a:rPr lang="en-US" dirty="0"/>
              <a:t> would be a good time to talk? </a:t>
            </a:r>
          </a:p>
          <a:p>
            <a:pPr>
              <a:spcBef>
                <a:spcPct val="0"/>
              </a:spcBef>
            </a:pPr>
            <a:endParaRPr lang="en-US" dirty="0"/>
          </a:p>
          <a:p>
            <a:pPr>
              <a:spcBef>
                <a:spcPct val="0"/>
              </a:spcBef>
            </a:pPr>
            <a:r>
              <a:rPr lang="en-US" b="1" dirty="0"/>
              <a:t>Tip</a:t>
            </a:r>
            <a:r>
              <a:rPr lang="en-US" dirty="0"/>
              <a:t>: depending on your time, you may be able to give people time to work on this section, or just point out a few ideas to guide them, e.g.: tell more than one person; talk over time and sooner rather than later; it’s not one giant conversation; it can be had in small pieces—like dropping a gem in another conversation—over time. And it doesn’t have to be an in-person conversation. Phone, FaceTime, Zoom etc. can work. </a:t>
            </a:r>
            <a:r>
              <a:rPr lang="en-US" baseline="0" dirty="0"/>
              <a:t>People can print it, do it online, email it to someone, write a letter, etc.</a:t>
            </a:r>
          </a:p>
        </p:txBody>
      </p:sp>
      <p:sp>
        <p:nvSpPr>
          <p:cNvPr id="43012" name="Slide Number Placeholder 3"/>
          <p:cNvSpPr txBox="1">
            <a:spLocks noGrp="1"/>
          </p:cNvSpPr>
          <p:nvPr/>
        </p:nvSpPr>
        <p:spPr bwMode="auto">
          <a:xfrm>
            <a:off x="4044524" y="8829675"/>
            <a:ext cx="309524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8A9E92-794D-4A46-AD9E-C7C07CE59AEE}"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56862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Key point</a:t>
            </a:r>
            <a:r>
              <a:rPr lang="en-US" dirty="0"/>
              <a:t>: Have a Conversation(s) over time, sooner rather than later, don’t wait for crisis in the ICU. </a:t>
            </a:r>
          </a:p>
          <a:p>
            <a:r>
              <a:rPr lang="en-US" b="1" dirty="0"/>
              <a:t>Tip: </a:t>
            </a:r>
            <a:r>
              <a:rPr lang="en-US" dirty="0"/>
              <a:t>If you have brief stories about sharing the conversation—humorous or touching--this is a good point to insert them if you have time. </a:t>
            </a:r>
          </a:p>
          <a:p>
            <a:r>
              <a:rPr lang="en-US" b="1" dirty="0"/>
              <a:t>Script: </a:t>
            </a:r>
            <a:r>
              <a:rPr lang="en-US" b="0" dirty="0"/>
              <a:t>When should we be having The Conversation? (they you can read from the slide)</a:t>
            </a:r>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475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 moment to share their thoughts, comments and concerns after they have made their plans.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414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But how do you actually bring it up? We offer a page of “ice-breakers” that we hope will help you. </a:t>
            </a:r>
          </a:p>
          <a:p>
            <a:r>
              <a:rPr lang="en-US" sz="1200" b="1" kern="1200" dirty="0">
                <a:solidFill>
                  <a:schemeClr val="tx1"/>
                </a:solidFill>
                <a:effectLst/>
                <a:latin typeface="+mn-lt"/>
                <a:ea typeface="+mn-ea"/>
                <a:cs typeface="+mn-cs"/>
              </a:rPr>
              <a:t>Tip</a:t>
            </a:r>
            <a:r>
              <a:rPr lang="en-US" sz="1200" kern="1200" dirty="0">
                <a:solidFill>
                  <a:schemeClr val="tx1"/>
                </a:solidFill>
                <a:effectLst/>
                <a:latin typeface="+mn-lt"/>
                <a:ea typeface="+mn-ea"/>
                <a:cs typeface="+mn-cs"/>
              </a:rPr>
              <a:t>: you can point out 1-2 of your favorites.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Part of our strategy is to incorporate accountability into the workshop process. If you are able to offer a follow up session you can remind people of that now: We will be holding a follow up session to this introduction. Part 2 is an opportunity to return to report on and process the experience of having had The Conversation. How did it go—or not go? What questions do you have now? What else do you need to learn? How can we support one another in community to keep going—to talk with all the people in our circle of care, get a health care proxy, talk with our clinicians, and review or revisit our wishes in the face of a change in status? Etc.</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22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We find one of the best ways to start is by talking about a health care proxy first. Proxy framing can be a softer entrance (who would speak for you if you can’t speak for yourself). Some folks can handle the idea of an accident that they will recover from better. And, if COVID taught us anything, it was that no matter the age, we were all vulnerable to something unexpected happening where we may not be able to speak up for ourselves.  Making sure you have a trusted decision maker to be your advocate is something most can relate to. </a:t>
            </a:r>
          </a:p>
          <a:p>
            <a:endParaRPr lang="en-US" dirty="0"/>
          </a:p>
          <a:p>
            <a:r>
              <a:rPr lang="en-US" b="1" dirty="0"/>
              <a:t>Note</a:t>
            </a:r>
            <a:r>
              <a:rPr lang="en-US" dirty="0"/>
              <a:t>: This doesn’t have to be a spouse, parent, child – it should be someone you are comfortable with who you trust to honor YOUR wishes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842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*SPANISH SUBTITLES AVAILABLE ON VIDEO IN YOUTUBE</a:t>
            </a:r>
          </a:p>
          <a:p>
            <a:endParaRPr lang="en-US" b="1" dirty="0"/>
          </a:p>
          <a:p>
            <a:r>
              <a:rPr lang="en-US" b="1" dirty="0"/>
              <a:t>Tip:</a:t>
            </a:r>
            <a:r>
              <a:rPr lang="en-US" dirty="0"/>
              <a:t> You may choose to show rather than tell people that choosing a proxy is a great way to start The Conversation.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a:p>
            <a:endParaRPr lang="es-CO" b="0"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87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Tip: </a:t>
            </a:r>
            <a:r>
              <a:rPr lang="en-US" sz="1200" kern="1200" dirty="0">
                <a:solidFill>
                  <a:schemeClr val="tx1"/>
                </a:solidFill>
                <a:effectLst/>
                <a:latin typeface="+mn-lt"/>
                <a:ea typeface="+mn-ea"/>
                <a:cs typeface="+mn-cs"/>
              </a:rPr>
              <a:t>If you have ample time, you could offer people a chance to practice their opening gambit with others in the group. Our workshop leaders find they don’t usually have this time, even with a 90 minute session. </a:t>
            </a:r>
          </a:p>
          <a:p>
            <a:endParaRPr lang="en-US" b="1" dirty="0"/>
          </a:p>
          <a:p>
            <a:r>
              <a:rPr lang="en-US" b="1" dirty="0"/>
              <a:t>Note: </a:t>
            </a:r>
            <a:r>
              <a:rPr lang="en-US" b="0" dirty="0"/>
              <a:t> Help folks focus on icebreakers they could use to start a conversation.  If in-person, have them t</a:t>
            </a:r>
            <a:r>
              <a:rPr lang="en-US" dirty="0"/>
              <a:t>urn and talk with their neighbor. If doing a virtual session, either set up breakouts or ask folks to chat in how they may start a conversation once they take this home with them. </a:t>
            </a:r>
            <a:endParaRPr lang="en-US" b="0" dirty="0"/>
          </a:p>
          <a:p>
            <a:endParaRPr lang="en-US" b="0" dirty="0"/>
          </a:p>
          <a:p>
            <a:r>
              <a:rPr lang="en-US" b="1" dirty="0"/>
              <a:t>Script</a:t>
            </a:r>
            <a:r>
              <a:rPr lang="en-US" dirty="0"/>
              <a:t>: Now that we’ve gone over some ways to jump start a conversation – the one-liners in the kit, and the video examples shown early (Practice Makes Perfect) and the Proxy video – it’s your turn to practice. Which of the previous icebreakers might you use – or what other openers could resonate with someone you want to talk with?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56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71600" y="1143000"/>
            <a:ext cx="4114800" cy="30861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Presenter – Decide ahead of time whether you want to include information about any of these topics and be prepared with state-specific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*caution about introducing MOLST/POLST</a:t>
            </a:r>
            <a:r>
              <a:rPr lang="en-US" sz="1200" b="0" kern="1200" dirty="0">
                <a:solidFill>
                  <a:schemeClr val="tx1"/>
                </a:solidFill>
                <a:effectLst/>
                <a:latin typeface="+mn-lt"/>
                <a:ea typeface="+mn-ea"/>
                <a:cs typeface="+mn-cs"/>
              </a:rPr>
              <a:t>: </a:t>
            </a:r>
            <a:r>
              <a:rPr lang="en-US" sz="1800" dirty="0">
                <a:effectLst/>
                <a:latin typeface="Calibri" panose="020F0502020204030204" pitchFamily="34" charset="0"/>
                <a:ea typeface="Times New Roman" panose="02020603050405020304" pitchFamily="18" charset="0"/>
              </a:rPr>
              <a:t> remember that POLST is for those who are seriously ill or have advanced frailty – it is not for everyone. T</a:t>
            </a:r>
            <a:r>
              <a:rPr lang="en-US" sz="1200" b="0" kern="1200" dirty="0">
                <a:solidFill>
                  <a:schemeClr val="tx1"/>
                </a:solidFill>
                <a:effectLst/>
                <a:latin typeface="+mn-lt"/>
                <a:ea typeface="+mn-ea"/>
                <a:cs typeface="+mn-cs"/>
              </a:rPr>
              <a:t>his takes the conversation into clinical territory, if you are able to have this in a second session, we find it easier for folks to focus on the values-based conversations first so not as daunting (and clinical conversations often go down the rabbit hole of scenario planning, which we cannot prepare for every type of scenario!) Just be sure to make this all 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rPr>
              <a:t>If you won’t be addressing these things, have an idea of who to point people to (estate attorney? Doctor?) who might be able to answer questions people have after this session.</a:t>
            </a: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you can invite people to join you in spreading TCP</a:t>
            </a:r>
            <a:r>
              <a:rPr lang="en-US" sz="1200" kern="1200" dirty="0">
                <a:solidFill>
                  <a:schemeClr val="tx1"/>
                </a:solidFill>
                <a:effectLst/>
                <a:latin typeface="+mn-lt"/>
                <a:ea typeface="+mn-ea"/>
                <a:cs typeface="+mn-cs"/>
              </a:rPr>
              <a:t>:  People experiencing the Conversation Guide and learning about TCP’s mission are also discovering they want to be champions to spread that mission and model in their communities. We are here to support your doing that. We offer free, web-based trainings/recordings and regular community webinars for people around the country. Our web-based resource center is updated regularly to include examples of best practices from our faculty and from people who are learning what works in their communities—from hosting book discussion groups or Death Over Dinner events, to leading their health systems teams in integrating The Conversation Guide in their flow of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544522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dirty="0">
                <a:effectLst/>
                <a:latin typeface="Roboto"/>
                <a:ea typeface="Calibri" panose="020F0502020204030204" pitchFamily="34" charset="0"/>
                <a:cs typeface="Arial" panose="020B0604020202020204" pitchFamily="34" charset="0"/>
              </a:rPr>
              <a:t>Below and in the next 4 slides are stories we share that you can use to illustrate key points within our Conversation Guide: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effectLst/>
                <a:latin typeface="Roboto"/>
                <a:ea typeface="Calibri" panose="020F0502020204030204" pitchFamily="34" charset="0"/>
                <a:cs typeface="Arial" panose="020B0604020202020204" pitchFamily="34" charset="0"/>
              </a:rPr>
              <a:t>Make the role you want to play known</a:t>
            </a:r>
            <a:r>
              <a:rPr lang="en-US" sz="1000" dirty="0">
                <a:effectLst/>
                <a:latin typeface="Roboto"/>
                <a:ea typeface="Calibri" panose="020F0502020204030204" pitchFamily="34" charset="0"/>
                <a:cs typeface="Arial" panose="020B0604020202020204" pitchFamily="34" charset="0"/>
              </a:rPr>
              <a:t>. Whether you want someone else to decide what’s best or if you want your wishes to be followed completely without stray – make sure this is known to those who may have to make decisions on your behalf.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dirty="0">
                <a:effectLst/>
                <a:latin typeface="Roboto"/>
                <a:ea typeface="Calibri" panose="020F0502020204030204" pitchFamily="34" charset="0"/>
                <a:cs typeface="Arial" panose="020B0604020202020204" pitchFamily="34" charset="0"/>
              </a:rPr>
              <a:t>A woman at one of our workshops noted she really wanted her adult kids to decide what kind of care she would receive and for them to make whatever decisions that brought them peace. This is the conversation she needs to have with them – to tell them this wish so they aren’t left wondering what their mom would have wanted.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000" u="sng" dirty="0">
                <a:solidFill>
                  <a:srgbClr val="0563C1"/>
                </a:solidFill>
                <a:effectLst/>
                <a:latin typeface="Roboto"/>
                <a:ea typeface="Calibri" panose="020F0502020204030204" pitchFamily="34" charset="0"/>
                <a:cs typeface="Arial" panose="020B0604020202020204" pitchFamily="34" charset="0"/>
                <a:hlinkClick r:id="rId3"/>
              </a:rPr>
              <a:t>Katy Butler</a:t>
            </a:r>
            <a:r>
              <a:rPr lang="en-US" sz="1000" dirty="0">
                <a:effectLst/>
                <a:latin typeface="Roboto"/>
                <a:ea typeface="Calibri" panose="020F0502020204030204" pitchFamily="34" charset="0"/>
                <a:cs typeface="Arial" panose="020B0604020202020204" pitchFamily="34" charset="0"/>
              </a:rPr>
              <a:t>, author, wrote a letter to her family laying out specifically what she would want (and not want) should she be diagnosed with dementia and were unable to make her own care decisions later. She wanted to be explicit and knew what she would want given the experiences she went through with her own father at the end of his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27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kind of care you want to receive?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Give current answers </a:t>
            </a:r>
            <a:r>
              <a:rPr lang="en-US" dirty="0"/>
              <a:t>– a reminder that there is no way to discuss every hypothetical scenario that might come up for us (“will I get cancer? Be in a car accident??”) – a reminder to everyone as they continue with this process or introduce it to loved ones to encourage them to give answers based on what they would want right now. You can have another conversation if a new diagnosis or life change occurs – we hope you will have many conversations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Roboto"/>
                <a:ea typeface="Calibri" panose="020F0502020204030204" pitchFamily="34" charset="0"/>
                <a:cs typeface="Arial" panose="020B0604020202020204" pitchFamily="34" charset="0"/>
              </a:rPr>
              <a:t>One of our TCP leaders and her husband went through the Conversation Guide and shared their answers. Her husband started sharing what he would want in the future, as if he were over 80 with a diagnosis of Alzheimer’s. She stopped him and said: what if something should happen to you now. What is most important to you at this age and in your current health, body and mind?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Home is not always feasible. Probe for what’s important. </a:t>
            </a:r>
            <a:r>
              <a:rPr lang="en-US" dirty="0"/>
              <a:t>We hear from many people that “my grandma said the only thing she wanted was to die at home and we just weren’t able to do that” – we know it isn’t always medically, financially, or physically feasible and that it can be important to learn more. Does your loved one have a pet they want to see? Are they afraid no one will visit them? What are the values behind “home” that are most important to incorporate?  The story of Nana and her cat – one of our leaders grandmothers noted she wanted to die at home, when she unpacked “why” – she really just wanted to be sure to have her cat by her side.</a:t>
            </a:r>
          </a:p>
          <a:p>
            <a:r>
              <a:rPr lang="en-US" b="1" dirty="0"/>
              <a:t>Be wary of “give me everything” and “plug pulling” </a:t>
            </a:r>
            <a:r>
              <a:rPr lang="en-US" dirty="0"/>
              <a:t>– There are plenty of folks who think they’ve had “the conversation” – “if I ever get like that, pull the plug” or “make sure you give me the whole enchilada” come up a lot.  That isn’t actually very helpful info! Encourage people to share more “it sounds like you’re worried about receiving too little care, is that right? Tell me more?” The scale questions can be really helpful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r>
              <a:rPr lang="en-US" b="1" dirty="0"/>
              <a:t>Key Point: </a:t>
            </a:r>
            <a:r>
              <a:rPr lang="en-US" b="0" dirty="0"/>
              <a:t>Finding out who is in the room and creating a comfortable setting for sharing. If you have more time allotted for this and feel the need, you could take the time for everyone to go around the room to say their names/organizations (in groups less than 8). Or, in a larger group have people share in pairs or threes:</a:t>
            </a:r>
          </a:p>
          <a:p>
            <a:endParaRPr lang="en-US" b="1" dirty="0"/>
          </a:p>
          <a:p>
            <a:r>
              <a:rPr lang="en-US" b="1" dirty="0"/>
              <a:t>Script: </a:t>
            </a:r>
            <a:r>
              <a:rPr lang="en-US" dirty="0"/>
              <a:t>We know that everyone has a story…A story of an experience with death or of serving as someone’s proxy or maybe a time when someone wasn’t able to speak for themselves due to an accident or illness.  Someone you care about…a patient…a friend…a family member. As you recall your story, think about whether you had an opportunity to talk about what their wishes for care were…and whether those wishes were respected…We’d like to make time for you to briefly share your story. </a:t>
            </a:r>
            <a:r>
              <a:rPr lang="en-US" b="0" dirty="0"/>
              <a:t>Please arrange yourselves in groups of two (or three) and then I will give you instructions. Please: if you are here with a partner, spouse, or family member, try to arrange yourselves to be in different groups. </a:t>
            </a:r>
          </a:p>
          <a:p>
            <a:endParaRPr lang="en-US" b="0" dirty="0"/>
          </a:p>
          <a:p>
            <a:r>
              <a:rPr lang="en-US" b="0" dirty="0"/>
              <a:t>[Once arranged]: Please introduce yourself, sharing your name and organization. Next, recall a time when you experienced a death—personally or professionally. Share whether you think the person’s wishes were known and respected. As you are comfortable, take three minutes to share the heart of that story with your group. I will ring a bell (or however you will do this) at three minute intervals which means you may thank people for listening and allow the next person to speak. To the people who are listening, that is all you need to do: just listen with a caring heart. Try not to be thinking ahead to what you will say. Listeners don’t need to ask questions or fix anything; allow the person to simply tell their story. Ready? Begin. </a:t>
            </a:r>
          </a:p>
          <a:p>
            <a:endParaRPr lang="en-US" b="0" dirty="0"/>
          </a:p>
          <a:p>
            <a:r>
              <a:rPr lang="en-US" b="0" dirty="0"/>
              <a:t>[At the end of the exercise]: Thank you! Did you notice what happened? We hear all the time that ‘people don’t want to talk about death or dying…’ And then we give you three minutes and the room is suddenly abuzz with people talking! I think we DO want to talk about it. Most of us are just waiting for an invitation—for a safe space and a caring listener—to tell our story and share our wishes. Thank you for sharing your very important story today…You have demonstrated just how important it is to talk about our wishes for care so that they can be respected…</a:t>
            </a:r>
          </a:p>
          <a:p>
            <a:endParaRPr lang="en-US" b="0" baseline="0" dirty="0"/>
          </a:p>
          <a:p>
            <a:r>
              <a:rPr lang="en-US" b="1" baseline="0" dirty="0"/>
              <a:t>Tip: </a:t>
            </a:r>
            <a:r>
              <a:rPr lang="en-US" baseline="0" dirty="0"/>
              <a:t>This may be a good time to point out to folks that TCP really has no preference for whether or not people want aggressive treatment or aggressive comfort care; everyone’s preferences are unique. We simply encourage you talk about it.</a:t>
            </a:r>
          </a:p>
          <a:p>
            <a:endParaRPr lang="en-US" dirty="0"/>
          </a:p>
          <a:p>
            <a:endParaRPr lang="en-US" b="1"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A68DC1-C69F-4FD8-8106-C31C93781D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707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What role you want those that may be involved in your care (friend, family, loved one) to play?</a:t>
            </a:r>
          </a:p>
          <a:p>
            <a:endParaRPr lang="en-US" dirty="0"/>
          </a:p>
          <a:p>
            <a:r>
              <a:rPr lang="en-US" b="1" dirty="0"/>
              <a:t>Ask if this person will/can honor your wishes </a:t>
            </a:r>
            <a:r>
              <a:rPr lang="en-US" dirty="0"/>
              <a:t>– It is important to ask if your loved one can honor your wishes. If not, you may want to find another health care agent/proxy. Our proxy guide has good tips for this.</a:t>
            </a:r>
          </a:p>
          <a:p>
            <a:pPr marL="285750" marR="0" indent="-285750">
              <a:lnSpc>
                <a:spcPct val="115000"/>
              </a:lnSpc>
              <a:spcBef>
                <a:spcPts val="0"/>
              </a:spcBef>
              <a:spcAft>
                <a:spcPts val="0"/>
              </a:spcAft>
              <a:buFont typeface="Arial" panose="020B0604020202020204" pitchFamily="34" charset="0"/>
              <a:buChar char="•"/>
            </a:pPr>
            <a:r>
              <a:rPr lang="en-US" sz="1800" dirty="0">
                <a:effectLst/>
                <a:latin typeface="Roboto"/>
                <a:ea typeface="Roboto"/>
                <a:cs typeface="Roboto"/>
              </a:rPr>
              <a:t>Joy, a married mother of grown children, needed to choose her proxy. She talked to her husband first. He told her, “I could never unhook you from anything. I will hold your hand for 20 years even if you’re too sick to respond.” Joy then went to her son. He said, “Got it, Mom—I know you don’t want any extreme measures to save your life. I’ll never let anyone hook you up.” Finally, Joy went to her daughter, who said, “I hear what’s important to you and I know any choice I would make should depend on your prognosis and chances for recovery.” After hearing that her daughter had really listened to her, while her husband and son weren’t able to put aside their own thoughts and feelings in decision-making, Joy chose her daughter as her proxy.</a:t>
            </a:r>
            <a:endParaRPr lang="en-US" sz="1800" dirty="0">
              <a:effectLst/>
              <a:latin typeface="Arial" panose="020B0604020202020204" pitchFamily="34" charset="0"/>
              <a:ea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Chosen in Good Faith</a:t>
            </a:r>
            <a:r>
              <a:rPr lang="en-US" dirty="0"/>
              <a:t>: </a:t>
            </a:r>
            <a:r>
              <a:rPr lang="en-US" sz="1800" dirty="0">
                <a:effectLst/>
                <a:latin typeface="Roboto"/>
                <a:ea typeface="Roboto"/>
                <a:cs typeface="Roboto"/>
              </a:rPr>
              <a:t>Sofia, age 59, and Alex, age 42, attended a Start-a-Conversation workshop at their church. Sofia had health issues and knew she needed a proxy—but was single, with no kids, and estranged from her family. Alex was a healthy single person with two brothers—neither of whom she’d be comfortable asking to be her proxy. At the end of the workshop, the speaker encouraged attendees to choose a proxy. He added that if people didn’t have an obvious choice in their lives, they might find someone in the group capable of serving. Sofia and Alex had sat next to each other many times in church, so they turned to each other and started talking. After meeting for coffee several times and talking about what matters to them and what’s important in a proxy, they felt comfortable choosing each other.</a:t>
            </a:r>
            <a:endParaRPr lang="en-US" sz="1800" dirty="0">
              <a:effectLst/>
              <a:latin typeface="Arial" panose="020B0604020202020204" pitchFamily="34" charset="0"/>
              <a:ea typeface="Arial" panose="020B0604020202020204" pitchFamily="34" charset="0"/>
            </a:endParaRPr>
          </a:p>
          <a:p>
            <a:r>
              <a:rPr lang="en-US" b="1" dirty="0"/>
              <a:t>Tell more than one person </a:t>
            </a:r>
            <a:r>
              <a:rPr lang="en-US" dirty="0"/>
              <a:t>– If you have a large family, or multiple people who will want to be involved with your care at the end of life, it can make a big difference to keep folks in the loop. Not everyone needs the full details, but at the very least saying something like “Suzy is in charge if I ever need someone to make health care decisions – we’ve talked about what I want and I hope you’ll all support her” can go a long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Roboto"/>
                <a:ea typeface="Calibri" panose="020F0502020204030204" pitchFamily="34" charset="0"/>
                <a:cs typeface="Arial" panose="020B0604020202020204" pitchFamily="34" charset="0"/>
              </a:rPr>
              <a:t>*We are hoping to avoid the “Seagull effect”: the out-of-town sibling who doesn’t know what their parent may want swoops in and “dumps” all over the carefully made plans of those who are right by the parent’s side and know what the parent wants.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Roboto"/>
                <a:ea typeface="Calibri" panose="020F0502020204030204" pitchFamily="34" charset="0"/>
                <a:cs typeface="Arial" panose="020B0604020202020204" pitchFamily="34" charset="0"/>
              </a:rPr>
              <a:t>Beware of family or caregiver “bullying” </a:t>
            </a:r>
            <a:r>
              <a:rPr lang="en-US" sz="1000" dirty="0">
                <a:effectLst/>
                <a:latin typeface="Roboto"/>
                <a:ea typeface="Calibri" panose="020F0502020204030204" pitchFamily="34" charset="0"/>
                <a:cs typeface="Arial" panose="020B0604020202020204" pitchFamily="34" charset="0"/>
              </a:rPr>
              <a:t> </a:t>
            </a:r>
            <a:r>
              <a:rPr lang="en-US" sz="1000" b="1" dirty="0">
                <a:effectLst/>
                <a:latin typeface="Roboto"/>
                <a:ea typeface="Calibri" panose="020F0502020204030204" pitchFamily="34" charset="0"/>
                <a:cs typeface="Arial" panose="020B0604020202020204" pitchFamily="34" charset="0"/>
              </a:rPr>
              <a:t>: </a:t>
            </a:r>
            <a:r>
              <a:rPr lang="en-US" sz="1000" dirty="0">
                <a:effectLst/>
                <a:latin typeface="Roboto"/>
                <a:ea typeface="Calibri" panose="020F0502020204030204" pitchFamily="34" charset="0"/>
                <a:cs typeface="Arial" panose="020B0604020202020204" pitchFamily="34" charset="0"/>
              </a:rPr>
              <a:t>A family member at a workshop realized she and her siblings had been imposing their wants and needs on their father instead of really listening and following what he wanted. He had a recent health episode that they thought would be best dealt with at the ER. They made him go to the ER, even though he repeatedly said he did not want to go back to the hospital. While they did this out of a place of love, it was against their father’s wishes.</a:t>
            </a:r>
            <a:endParaRPr lang="en-US" b="1" dirty="0"/>
          </a:p>
          <a:p>
            <a:r>
              <a:rPr lang="en-US" b="1" dirty="0"/>
              <a:t>Invite others to share their wishes with you </a:t>
            </a:r>
            <a:r>
              <a:rPr lang="en-US" dirty="0"/>
              <a:t>– this doesn’t need to be a one-way conversation from you to them. Encourage others to think about their wishes as well!</a:t>
            </a:r>
          </a:p>
          <a:p>
            <a:pPr marL="171450" indent="-171450">
              <a:buFont typeface="Arial" panose="020B0604020202020204" pitchFamily="34" charset="0"/>
              <a:buChar char="•"/>
            </a:pPr>
            <a:r>
              <a:rPr lang="en-US" dirty="0"/>
              <a:t>Washington State - Woman shared her husband is like Eeyore, not wanting to talk about his wishes, she said OK, here is what I will do for you then, tell me if you want otherwise!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124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The opportunity to strengthen relationships – these are very loving conversations and don’t have to be serious. </a:t>
            </a:r>
            <a:r>
              <a:rPr lang="en-US" dirty="0"/>
              <a:t>Over and over we hear that these conversations weren’t as scary/sad as people thought they might be. They can be funny and loving – and also take place over multiple conversations. If you don’t get into all the details the first time around, keep going!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924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This is a story someone emailed to our team, letting us know how she used our guides to change up her approach with her aging grandparents. You can read this out loud to the group.  This also is a great example of the listening part of a conversation, that we need to remember. </a:t>
            </a:r>
          </a:p>
          <a:p>
            <a:endParaRPr lang="en-US" dirty="0"/>
          </a:p>
          <a:p>
            <a:r>
              <a:rPr lang="en-US" b="1" dirty="0"/>
              <a:t>Script</a:t>
            </a:r>
            <a:r>
              <a:rPr lang="en-US" dirty="0"/>
              <a:t>: Before we close out, one last story shared with The Conversation Project team to show how you might approach this with those who matter to you. [READ STORY]. </a:t>
            </a:r>
          </a:p>
          <a:p>
            <a:endParaRPr lang="en-US" dirty="0"/>
          </a:p>
        </p:txBody>
      </p:sp>
      <p:sp>
        <p:nvSpPr>
          <p:cNvPr id="4" name="Slide Number Placeholder 3"/>
          <p:cNvSpPr>
            <a:spLocks noGrp="1"/>
          </p:cNvSpPr>
          <p:nvPr>
            <p:ph type="sldNum" sz="quarter" idx="5"/>
          </p:nvPr>
        </p:nvSpPr>
        <p:spPr/>
        <p:txBody>
          <a:bodyPr/>
          <a:lstStyle/>
          <a:p>
            <a:fld id="{2BC1E428-FE77-4243-B695-1184FEC0E014}" type="slidenum">
              <a:rPr lang="en-US" smtClean="0"/>
              <a:t>33</a:t>
            </a:fld>
            <a:endParaRPr lang="en-US"/>
          </a:p>
        </p:txBody>
      </p:sp>
    </p:spTree>
    <p:extLst>
      <p:ext uri="{BB962C8B-B14F-4D97-AF65-F5344CB8AC3E}">
        <p14:creationId xmlns:p14="http://schemas.microsoft.com/office/powerpoint/2010/main" val="3033646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 </a:t>
            </a:r>
            <a:r>
              <a:rPr lang="en-US" b="0" dirty="0"/>
              <a:t>We find that people cannot always read this slide. Practice reading it (which may be hard for some to do without getting a little catch in your throat…); it can provide a moving, motivating closing to your presentation. Alternatively, you could play a audio/recording of Dr. Boudreau reading her letter: https://youtu.be/78LvYE3vMOA</a:t>
            </a:r>
          </a:p>
          <a:p>
            <a:endParaRPr lang="en-US" b="0" dirty="0"/>
          </a:p>
          <a:p>
            <a:r>
              <a:rPr lang="en-US" b="1" dirty="0"/>
              <a:t>Script: </a:t>
            </a:r>
            <a:r>
              <a:rPr lang="en-US" b="0" i="0" dirty="0"/>
              <a:t>I’d like to close by reading a note Dr. Karen Boudreau, an early advisor to The Conversation Project, wrote to her young family. Perhaps it will help you express your wishes to your loved ones. You can find this again on the TCP website; search for “Don’t Panic” letter. </a:t>
            </a:r>
          </a:p>
          <a:p>
            <a:endParaRPr lang="en-US" b="0" i="0" dirty="0"/>
          </a:p>
          <a:p>
            <a:endParaRPr lang="en-US" b="0" i="0" dirty="0"/>
          </a:p>
          <a:p>
            <a:endParaRPr lang="en-US" b="0" i="0" dirty="0"/>
          </a:p>
          <a:p>
            <a:endParaRPr lang="en-US" b="0" i="0" dirty="0"/>
          </a:p>
          <a:p>
            <a:endParaRPr lang="en-US" b="0" i="0" dirty="0"/>
          </a:p>
          <a:p>
            <a:endParaRPr lang="en-US" b="0" i="0" dirty="0"/>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 are faced with a decision that you're not ready for,</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I'll try to let you know what I would want for various circumstances,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come to something we haven't anticipated,</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And if you come to a decision point and what you decide results in my death,</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It’s ok</a:t>
            </a: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worry that you've caused my death – </a:t>
            </a:r>
            <a:r>
              <a:rPr kumimoji="0" lang="en-US" sz="1200" b="0" i="0" u="sng" strike="noStrike" kern="1200" cap="none" spc="0" normalizeH="0" baseline="0" noProof="0" dirty="0">
                <a:ln>
                  <a:noFill/>
                </a:ln>
                <a:solidFill>
                  <a:srgbClr val="455660"/>
                </a:solidFill>
                <a:effectLst/>
                <a:uLnTx/>
                <a:uFillTx/>
                <a:latin typeface="Arial" pitchFamily="34" charset="0"/>
                <a:ea typeface="+mn-ea"/>
                <a:cs typeface="Arial" pitchFamily="34" charset="0"/>
              </a:rPr>
              <a:t>you haven't</a:t>
            </a: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 –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die because of my illness or my body failing or whatever.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don't need to feel responsible.</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Forgiveness is not required,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But if you feel bad / responsible / guilty,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First of all don't and second of all,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You are loved and forgiven.</a:t>
            </a:r>
            <a:endParaRPr kumimoji="0" lang="en-US" sz="1200" b="1"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If you're faced with a snap decision, don't panic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comfort,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home,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less intervention,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Choose to be together, at my side, holding my hand,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Singing, laughing, loving, celebrating, and carrying on.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n-US" sz="1200"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I will keep loving you and watching you and being proud of you.</a:t>
            </a:r>
          </a:p>
          <a:p>
            <a:endParaRPr lang="en-US" b="1" i="0" dirty="0"/>
          </a:p>
          <a:p>
            <a:r>
              <a:rPr lang="en-US" b="1" i="0" dirty="0"/>
              <a:t>Poem Translation to Spanish: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02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great video to end with, if you have a health care audience. This is also on our website.</a:t>
            </a:r>
          </a:p>
        </p:txBody>
      </p:sp>
      <p:sp>
        <p:nvSpPr>
          <p:cNvPr id="4" name="Slide Number Placeholder 3"/>
          <p:cNvSpPr>
            <a:spLocks noGrp="1"/>
          </p:cNvSpPr>
          <p:nvPr>
            <p:ph type="sldNum" sz="quarter" idx="5"/>
          </p:nvPr>
        </p:nvSpPr>
        <p:spPr/>
        <p:txBody>
          <a:bodyPr/>
          <a:lstStyle/>
          <a:p>
            <a:fld id="{2FB34CA3-11BA-48D5-AD25-AE93C027CD82}" type="slidenum">
              <a:rPr lang="en-US" smtClean="0"/>
              <a:t>35</a:t>
            </a:fld>
            <a:endParaRPr lang="en-US"/>
          </a:p>
        </p:txBody>
      </p:sp>
    </p:spTree>
    <p:extLst>
      <p:ext uri="{BB962C8B-B14F-4D97-AF65-F5344CB8AC3E}">
        <p14:creationId xmlns:p14="http://schemas.microsoft.com/office/powerpoint/2010/main" val="1427922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a:r>
              <a:rPr lang="en-US" b="1" dirty="0"/>
              <a:t>Key points: 	</a:t>
            </a:r>
            <a:r>
              <a:rPr lang="en-US" dirty="0"/>
              <a:t>Thanks</a:t>
            </a:r>
          </a:p>
          <a:p>
            <a:pPr lvl="0" algn="l"/>
            <a:r>
              <a:rPr lang="en-US" dirty="0"/>
              <a:t>	Who you can connect with after</a:t>
            </a:r>
          </a:p>
          <a:p>
            <a:pPr lvl="0" algn="l"/>
            <a:r>
              <a:rPr lang="en-US" dirty="0"/>
              <a:t>	Details on a second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566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following four slides can be in your “back pocket” and used depending on your audience (or skipped altogether)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98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r>
              <a:rPr lang="en-US" b="0" dirty="0"/>
              <a:t>this and next slide on the conversation continuum – can be inserted after Slide 8  - if you have additional time and want to explain a bit more on how The Conversation Project works to affect change in the community and within health systems.</a:t>
            </a:r>
          </a:p>
          <a:p>
            <a:r>
              <a:rPr lang="en-US" b="1" dirty="0"/>
              <a:t>Script/Note: </a:t>
            </a:r>
            <a:r>
              <a:rPr lang="en-US" dirty="0"/>
              <a:t>We are working towards that transformational culture change through a double helix model— influencing care</a:t>
            </a:r>
            <a:r>
              <a:rPr lang="en-US" baseline="0" dirty="0"/>
              <a:t> from two directions. Through public awareness and community engagement and our work in Health Care systems, we are working toward having conversations that shift away from “what’s the matter with me” to more emphasis on “what matters </a:t>
            </a:r>
            <a:r>
              <a:rPr lang="en-US" b="1" baseline="0" dirty="0"/>
              <a:t>TO</a:t>
            </a:r>
            <a:r>
              <a:rPr lang="en-US" baseline="0" dirty="0"/>
              <a:t> me”…Conversations about our values, beliefs, and what makes life worth living are ones that we can enter into more readily—and with less fear. Whereas conversations about whether someone would want to be resuscitated, intubated (put on a ventilator or breathing machine), artificially fed. These can be distressing, complex. They entail making decisions we may someday need to make in consultation with a skillful health care team. And these decisions can be grounded in What Matters TO Me.</a:t>
            </a:r>
          </a:p>
          <a:p>
            <a:endParaRPr lang="en-US" baseline="0" dirty="0"/>
          </a:p>
          <a:p>
            <a:r>
              <a:rPr lang="en-US" baseline="0" dirty="0"/>
              <a:t>The important point I want to make is that we need to reflect on What Matters, and share it with those who may—someday—need to make critical decisions on our behalf…in the event that we cannot speak for ourselves.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90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a:t>
            </a:r>
          </a:p>
          <a:p>
            <a:r>
              <a:rPr lang="en-US" b="1" dirty="0"/>
              <a:t>Script:</a:t>
            </a:r>
            <a:r>
              <a:rPr lang="en-US" dirty="0"/>
              <a:t> And we need to be having those conversations sooner rather than later. We encourage talking in a familiar setting –like at home, over a meal, taking a drive, in your congregation—not waiting until there is a medical crisis in the ICU. And these conversations need to happen across the spectrum of wellness to illness. We are not too young and we are not too healthy to begin having The Conversation. </a:t>
            </a:r>
          </a:p>
          <a:p>
            <a:endParaRPr lang="en-US" dirty="0"/>
          </a:p>
          <a:p>
            <a:r>
              <a:rPr lang="en-US" b="1" dirty="0"/>
              <a:t>Note</a:t>
            </a:r>
            <a:r>
              <a:rPr lang="en-US" dirty="0"/>
              <a:t>: This diagram came </a:t>
            </a:r>
            <a:r>
              <a:rPr lang="en-US" baseline="0" dirty="0"/>
              <a:t>from the Cambia Health Foundation, a key donor to The Conversation Project. It is a visual representation of the whole continuum, depicting having </a:t>
            </a:r>
            <a:r>
              <a:rPr lang="en-US" baseline="0" dirty="0" err="1"/>
              <a:t>convo</a:t>
            </a:r>
            <a:r>
              <a:rPr lang="en-US" baseline="0" dirty="0"/>
              <a:t> at three stages of life.</a:t>
            </a:r>
          </a:p>
          <a:p>
            <a:r>
              <a:rPr lang="en-US" baseline="0" dirty="0"/>
              <a:t>Express wishes earlier on: have a conversation and write down your wishes in state appropriate documents.</a:t>
            </a:r>
          </a:p>
          <a:p>
            <a:r>
              <a:rPr lang="en-US" baseline="0" dirty="0"/>
              <a:t>Further along the EOL spectrum, we aim to have wishes respected in health care systems: recorded wishes need to be accessible in the system and then implemented care plan respects one’s wishes. Note that we believe it is important to document your wishes, but they don’t do much good without a conversation to go along with them. We hear stories of documents in filing cabinets or safety deposit boxes that no one knew about. Or old documents that pull in one decision maker but none of the other family members were made aware ahead of time. Conversations are a key component to advance care planning – whether with those that matter most in our lives or health care providers. </a:t>
            </a:r>
          </a:p>
          <a:p>
            <a:r>
              <a:rPr lang="en-US" baseline="0" dirty="0"/>
              <a:t>We are trying to spread out the amount of time between having the conversation and when it needs to be put into action</a:t>
            </a:r>
          </a:p>
          <a:p>
            <a:endParaRPr lang="en-US" baseline="0" dirty="0"/>
          </a:p>
          <a:p>
            <a:r>
              <a:rPr lang="en-US" baseline="0" dirty="0"/>
              <a:t>*Nice visual. You don’t have to use it.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34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r>
              <a:rPr lang="en-US" b="0" dirty="0"/>
              <a:t>this and the next slide can be inserted after Slide 24</a:t>
            </a:r>
          </a:p>
          <a:p>
            <a:r>
              <a:rPr lang="en-US" b="1" dirty="0"/>
              <a:t>Script</a:t>
            </a:r>
            <a:r>
              <a:rPr lang="en-US" dirty="0"/>
              <a:t>: Another great way to start the conversation is if someone you care about has been diagnosed with a serious illness. This workbook is a great place to start.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69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Tip:</a:t>
            </a:r>
            <a:r>
              <a:rPr lang="en-US" dirty="0"/>
              <a:t> You can use this clip to give an engaging introduction to TCP (Depending on time/audience – this can also be good pre-work for a call, class, event to send out ahead of time)</a:t>
            </a:r>
          </a:p>
          <a:p>
            <a:endParaRPr lang="en-US" b="1" dirty="0"/>
          </a:p>
          <a:p>
            <a:r>
              <a:rPr lang="en-US" b="1" dirty="0"/>
              <a:t>Note: </a:t>
            </a:r>
            <a:r>
              <a:rPr lang="en-US" b="0" dirty="0"/>
              <a:t>Clicking on the link will exit the PowerPoint, and open the video on YouTube. You may choose to embed the video into the PowerPoint instead. If you play videos, make sure you have strong internet access and test ahead of time. You can open up You Tube videos and play ahead of time so they are already loaded and ready to go.</a:t>
            </a:r>
          </a:p>
          <a:p>
            <a:endParaRPr lang="en-US" b="0" dirty="0"/>
          </a:p>
          <a:p>
            <a:r>
              <a:rPr lang="en-US" b="1" dirty="0"/>
              <a:t>Script: </a:t>
            </a:r>
            <a:r>
              <a:rPr lang="en-US" dirty="0"/>
              <a:t>To</a:t>
            </a:r>
            <a:r>
              <a:rPr lang="en-US" baseline="0" dirty="0"/>
              <a:t> introduce The Conversation Project, let’s watch this video from Diane Sawyer on ABC World News.</a:t>
            </a:r>
          </a:p>
          <a:p>
            <a:endParaRPr lang="en-US" baseline="0" dirty="0"/>
          </a:p>
          <a:p>
            <a:r>
              <a:rPr lang="en-US" b="1" baseline="0" dirty="0"/>
              <a:t>Note after watching</a:t>
            </a:r>
            <a:r>
              <a:rPr lang="en-US" baseline="0" dirty="0"/>
              <a:t>: </a:t>
            </a:r>
            <a:r>
              <a:rPr lang="en-US" b="0" baseline="0" dirty="0"/>
              <a:t>We know that not every family looks or acts like the Jennings Family. But we know that talking and listening to each other matters.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3076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OPTIONAL </a:t>
            </a:r>
          </a:p>
          <a:p>
            <a:r>
              <a:rPr lang="en-US" b="1" dirty="0"/>
              <a:t>Note</a:t>
            </a:r>
            <a:r>
              <a:rPr lang="en-US" dirty="0"/>
              <a:t>: This can be a nice visual to talk about what steps to take, resources to use and how to start along the continuum of your health trajectory.</a:t>
            </a:r>
          </a:p>
          <a:p>
            <a:r>
              <a:rPr lang="en-US" b="1" dirty="0"/>
              <a:t>Script</a:t>
            </a:r>
            <a:r>
              <a:rPr lang="en-US" dirty="0"/>
              <a:t>: Another way to think about where our Conversation Guides and workbook fit and where to start, is by starting at the top, making your way down this continuum of a person’s health. Starting from healthy to a diagnosis of illness to </a:t>
            </a:r>
            <a:r>
              <a:rPr lang="en-US" dirty="0" err="1"/>
              <a:t>end-of-life</a:t>
            </a:r>
            <a:r>
              <a:rPr lang="en-US" dirty="0"/>
              <a:t> (left hand sidebar) – everyone should name a health care proxy, talk with this person so they know what matters.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B387D-6EC0-45FC-BBC0-05F2E30128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39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 </a:t>
            </a:r>
            <a:r>
              <a:rPr lang="en-US" sz="1200" kern="1200" dirty="0">
                <a:solidFill>
                  <a:schemeClr val="tx1"/>
                </a:solidFill>
                <a:effectLst/>
                <a:latin typeface="+mn-lt"/>
                <a:ea typeface="+mn-ea"/>
                <a:cs typeface="+mn-cs"/>
              </a:rPr>
              <a:t>The Conversation Project is a national public engagement campaign dedicated to assuring that everyone’s wishes for care through the end of life are </a:t>
            </a:r>
            <a:r>
              <a:rPr lang="en-US" sz="1200" i="1" kern="1200" dirty="0">
                <a:solidFill>
                  <a:schemeClr val="tx1"/>
                </a:solidFill>
                <a:effectLst/>
                <a:latin typeface="+mn-lt"/>
                <a:ea typeface="+mn-ea"/>
                <a:cs typeface="+mn-cs"/>
              </a:rPr>
              <a:t>Understood</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Respected</a:t>
            </a:r>
            <a:r>
              <a:rPr lang="en-US" sz="1200" kern="1200" dirty="0">
                <a:solidFill>
                  <a:schemeClr val="tx1"/>
                </a:solidFill>
                <a:effectLst/>
                <a:latin typeface="+mn-lt"/>
                <a:ea typeface="+mn-ea"/>
                <a:cs typeface="+mn-cs"/>
              </a:rPr>
              <a:t>. We are raising awareness; providing free, easy-to-use guides on our website; and connecting with people where we live, work, pray and learn. </a:t>
            </a:r>
            <a:r>
              <a:rPr lang="en-US" dirty="0"/>
              <a:t>Too many people die in a manner they would not choose, and too many of those that matter most are left feeling bereaved, guilty, and uncertain. The Conversation Project is dedicated to changing the current norm.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119774-DF44-47D7-BF2E-8BA259A2822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570848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4800" b="1" kern="1200" dirty="0">
                <a:solidFill>
                  <a:schemeClr val="tx1"/>
                </a:solidFill>
                <a:effectLst/>
                <a:latin typeface="+mn-lt"/>
                <a:ea typeface="+mn-ea"/>
                <a:cs typeface="+mn-cs"/>
              </a:rPr>
              <a:t>Script: Why does this matter? </a:t>
            </a:r>
            <a:r>
              <a:rPr lang="en-US" sz="4800" kern="1200" dirty="0">
                <a:solidFill>
                  <a:schemeClr val="tx1"/>
                </a:solidFill>
                <a:effectLst/>
                <a:latin typeface="+mn-lt"/>
                <a:ea typeface="+mn-ea"/>
                <a:cs typeface="+mn-cs"/>
              </a:rPr>
              <a:t>We can’t plan for everything. But we </a:t>
            </a:r>
            <a:r>
              <a:rPr lang="en-US" sz="4800" i="1" kern="1200" dirty="0">
                <a:solidFill>
                  <a:schemeClr val="tx1"/>
                </a:solidFill>
                <a:effectLst/>
                <a:latin typeface="+mn-lt"/>
                <a:ea typeface="+mn-ea"/>
                <a:cs typeface="+mn-cs"/>
              </a:rPr>
              <a:t>can</a:t>
            </a:r>
            <a:r>
              <a:rPr lang="en-US" sz="4800" kern="1200" dirty="0">
                <a:solidFill>
                  <a:schemeClr val="tx1"/>
                </a:solidFill>
                <a:effectLst/>
                <a:latin typeface="+mn-lt"/>
                <a:ea typeface="+mn-ea"/>
                <a:cs typeface="+mn-cs"/>
              </a:rPr>
              <a:t> share </a:t>
            </a:r>
            <a:r>
              <a:rPr lang="en-US" sz="4800" i="0" kern="1200" dirty="0">
                <a:solidFill>
                  <a:schemeClr val="tx1"/>
                </a:solidFill>
                <a:effectLst/>
                <a:latin typeface="+mn-lt"/>
                <a:ea typeface="+mn-ea"/>
                <a:cs typeface="+mn-cs"/>
              </a:rPr>
              <a:t>what</a:t>
            </a:r>
            <a:r>
              <a:rPr lang="en-US" sz="4800" kern="1200" dirty="0">
                <a:solidFill>
                  <a:schemeClr val="tx1"/>
                </a:solidFill>
                <a:effectLst/>
                <a:latin typeface="+mn-lt"/>
                <a:ea typeface="+mn-ea"/>
                <a:cs typeface="+mn-cs"/>
              </a:rPr>
              <a:t> matters to us with the </a:t>
            </a:r>
            <a:r>
              <a:rPr lang="en-US" sz="4800" i="0" kern="1200" dirty="0">
                <a:solidFill>
                  <a:schemeClr val="tx1"/>
                </a:solidFill>
                <a:effectLst/>
                <a:latin typeface="+mn-lt"/>
                <a:ea typeface="+mn-ea"/>
                <a:cs typeface="+mn-cs"/>
              </a:rPr>
              <a:t>people</a:t>
            </a:r>
            <a:r>
              <a:rPr lang="en-US" sz="4800" kern="1200" dirty="0">
                <a:solidFill>
                  <a:schemeClr val="tx1"/>
                </a:solidFill>
                <a:effectLst/>
                <a:latin typeface="+mn-lt"/>
                <a:ea typeface="+mn-ea"/>
                <a:cs typeface="+mn-cs"/>
              </a:rPr>
              <a:t> who matter most (people we care for and about). By talking about our values—what matters most to us in our life, and in our health care—we can help those around us make sure we get the kind of health care that’s right for us through the end of life.</a:t>
            </a:r>
          </a:p>
          <a:p>
            <a:r>
              <a:rPr lang="en-US" sz="4800" b="1" kern="1200" dirty="0">
                <a:solidFill>
                  <a:schemeClr val="tx1"/>
                </a:solidFill>
                <a:effectLst/>
                <a:latin typeface="+mn-lt"/>
                <a:ea typeface="+mn-ea"/>
                <a:cs typeface="+mn-cs"/>
              </a:rPr>
              <a:t> </a:t>
            </a:r>
            <a:endParaRPr lang="en-US" sz="4800" kern="1200" dirty="0">
              <a:solidFill>
                <a:schemeClr val="tx1"/>
              </a:solidFill>
              <a:effectLst/>
              <a:latin typeface="+mn-lt"/>
              <a:ea typeface="+mn-ea"/>
              <a:cs typeface="+mn-cs"/>
            </a:endParaRPr>
          </a:p>
          <a:p>
            <a:r>
              <a:rPr lang="en-US" sz="4800" kern="1200" dirty="0">
                <a:solidFill>
                  <a:schemeClr val="tx1"/>
                </a:solidFill>
                <a:effectLst/>
                <a:latin typeface="+mn-lt"/>
                <a:ea typeface="+mn-ea"/>
                <a:cs typeface="+mn-cs"/>
              </a:rPr>
              <a:t>Discussing our values and wishes can bring us closer to people. And talking with important people in our lives and our health care team, creates the foundation of a care plan built on what’s important to us that will be available when the need arises.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a:t>
            </a:r>
            <a:r>
              <a:rPr lang="en-US" baseline="0" dirty="0"/>
              <a:t>We have no preference for the type of care someone might want to receive. For us, it is important to encourage these conversations early and often. We know it always </a:t>
            </a:r>
            <a:r>
              <a:rPr lang="en-US" i="1" baseline="0" dirty="0"/>
              <a:t>seems </a:t>
            </a:r>
            <a:r>
              <a:rPr lang="en-US" baseline="0" dirty="0"/>
              <a:t>too soon until it’s too late and that a crisis is a terrible time to learn.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63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a:t>
            </a:r>
            <a:r>
              <a:rPr lang="en-US" dirty="0"/>
              <a:t>: Equally important is the second part of a conversation, which tends to be forgotten, LISTENING.  Embrace Being Quiet. Turning off our inclination to react, respond or problem solve (which brings in our own biases) is critically important. Acknowledge what someone is saying, lean in to their thoughts, feelings and what matters to them.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34CA3-11BA-48D5-AD25-AE93C027CD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85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Script: </a:t>
            </a:r>
            <a:r>
              <a:rPr lang="en-US" dirty="0"/>
              <a:t>And an ultimate goal is to have a good life to the very end! </a:t>
            </a:r>
            <a:r>
              <a:rPr lang="en-US" sz="1200" kern="1200" dirty="0">
                <a:solidFill>
                  <a:schemeClr val="tx1"/>
                </a:solidFill>
                <a:effectLst/>
                <a:latin typeface="+mn-lt"/>
                <a:ea typeface="+mn-ea"/>
                <a:cs typeface="+mn-cs"/>
              </a:rPr>
              <a:t>We believe that, together, we can transform how we live until the end—one conversation at a time. We also know not everyone is given equal opportunity for a good life. We’ve seen the inequities and racial disparities that COVID laid bare. Not everyone has the luxury or privilege to think about a “good death” when they are struggling to live life, put food on the table, worrying about finances and cost of treatment….and simply living in peace, not just dying in peace. Part of our work is to ensure </a:t>
            </a:r>
            <a:r>
              <a:rPr lang="en-US" sz="1200" b="1" i="1" kern="1200" dirty="0">
                <a:solidFill>
                  <a:schemeClr val="tx1"/>
                </a:solidFill>
                <a:effectLst/>
                <a:latin typeface="+mn-lt"/>
                <a:ea typeface="+mn-ea"/>
                <a:cs typeface="+mn-cs"/>
              </a:rPr>
              <a:t>everyone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reached, listened to and respected – we don’t want to create further inequities of care at end of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Can refer folks to The Conversation Project blog, The Other Conversation, pointing to the racial inequities and injustice that we all need to be talking about and taking action to remedy as we work to eliminate disparities in health for black, brown, indigenous and other people of 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19774-DF44-47D7-BF2E-8BA259A28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4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371600" y="1143000"/>
            <a:ext cx="4114800" cy="30861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baseline="0" dirty="0">
                <a:latin typeface="Franklin Gothic Book" charset="0"/>
              </a:rPr>
              <a:t>Key point</a:t>
            </a:r>
            <a:r>
              <a:rPr lang="en-US" sz="1200" baseline="0" dirty="0">
                <a:latin typeface="Franklin Gothic Book" charset="0"/>
              </a:rPr>
              <a:t>: Introduce TCP website and free, downloadable resources. </a:t>
            </a:r>
          </a:p>
          <a:p>
            <a:endParaRPr lang="en-US" sz="1200" baseline="0" dirty="0">
              <a:latin typeface="Franklin Gothic Book" charset="0"/>
            </a:endParaRPr>
          </a:p>
          <a:p>
            <a:r>
              <a:rPr lang="en-US" sz="1200" b="1" baseline="0" dirty="0">
                <a:latin typeface="Franklin Gothic Book" charset="0"/>
              </a:rPr>
              <a:t>Script</a:t>
            </a:r>
            <a:r>
              <a:rPr lang="en-US" sz="1200" baseline="0" dirty="0">
                <a:latin typeface="Franklin Gothic Book" charset="0"/>
              </a:rPr>
              <a:t>: So, we want to have these conversations…and something gets in our way. We hear that people don’t want to upset those they care about, a family member or dear friend by bringing it up…and we know that people will feel relief if they do start talking. Mostly, people don’t know how to bring it up—or what to talk about.</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A1DC69-3416-4D3A-BC1F-C181FE390A8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0136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bg>
      <p:bgRef idx="1001">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E8D7FA-A28C-4DB0-BCD6-B3873209CD4F}"/>
              </a:ext>
            </a:extLst>
          </p:cNvPr>
          <p:cNvGrpSpPr/>
          <p:nvPr userDrawn="1"/>
        </p:nvGrpSpPr>
        <p:grpSpPr>
          <a:xfrm>
            <a:off x="4170011" y="-168255"/>
            <a:ext cx="5932797" cy="7757873"/>
            <a:chOff x="5758796" y="-58925"/>
            <a:chExt cx="7910396" cy="7757873"/>
          </a:xfrm>
        </p:grpSpPr>
        <p:sp>
          <p:nvSpPr>
            <p:cNvPr id="7" name="Graphic 4">
              <a:extLst>
                <a:ext uri="{FF2B5EF4-FFF2-40B4-BE49-F238E27FC236}">
                  <a16:creationId xmlns:a16="http://schemas.microsoft.com/office/drawing/2014/main" id="{B9167257-1687-42A0-A560-868D8FE8607F}"/>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CA4F78D1-6883-4A5A-9AB7-6AEA19128E4D}"/>
                </a:ext>
              </a:extLst>
            </p:cNvPr>
            <p:cNvSpPr/>
            <p:nvPr userDrawn="1"/>
          </p:nvSpPr>
          <p:spPr>
            <a:xfrm rot="15014318" flipV="1">
              <a:off x="5793614" y="-93743"/>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pic>
        <p:nvPicPr>
          <p:cNvPr id="9" name="Picture 8" descr="Text&#10;&#10;Description automatically generated">
            <a:extLst>
              <a:ext uri="{FF2B5EF4-FFF2-40B4-BE49-F238E27FC236}">
                <a16:creationId xmlns:a16="http://schemas.microsoft.com/office/drawing/2014/main" id="{4C510D50-9CC4-40D3-A000-28F22E8BAD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609" y="596236"/>
            <a:ext cx="1763757" cy="779308"/>
          </a:xfrm>
          <a:prstGeom prst="rect">
            <a:avLst/>
          </a:prstGeom>
        </p:spPr>
      </p:pic>
      <p:sp>
        <p:nvSpPr>
          <p:cNvPr id="3" name="Subtitle 2">
            <a:extLst>
              <a:ext uri="{FF2B5EF4-FFF2-40B4-BE49-F238E27FC236}">
                <a16:creationId xmlns:a16="http://schemas.microsoft.com/office/drawing/2014/main" id="{C9FE86D3-2E66-4025-B944-4D2849DE0842}"/>
              </a:ext>
            </a:extLst>
          </p:cNvPr>
          <p:cNvSpPr>
            <a:spLocks noGrp="1"/>
          </p:cNvSpPr>
          <p:nvPr>
            <p:ph type="subTitle" idx="1" hasCustomPrompt="1"/>
          </p:nvPr>
        </p:nvSpPr>
        <p:spPr>
          <a:xfrm>
            <a:off x="393392" y="5919150"/>
            <a:ext cx="8200015" cy="687139"/>
          </a:xfrm>
          <a:prstGeom prst="rect">
            <a:avLst/>
          </a:prstGeom>
        </p:spPr>
        <p:txBody>
          <a:bodyPr>
            <a:normAutofit/>
          </a:bodyPr>
          <a:lstStyle>
            <a:lvl1pPr marL="0" indent="0" algn="l">
              <a:lnSpc>
                <a:spcPts val="1500"/>
              </a:lnSpc>
              <a:spcBef>
                <a:spcPts val="0"/>
              </a:spcBef>
              <a:buNone/>
              <a:defRPr sz="12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If needed, add who this deck was prepared for and the date</a:t>
            </a:r>
          </a:p>
        </p:txBody>
      </p:sp>
      <p:sp>
        <p:nvSpPr>
          <p:cNvPr id="2" name="Title 1">
            <a:extLst>
              <a:ext uri="{FF2B5EF4-FFF2-40B4-BE49-F238E27FC236}">
                <a16:creationId xmlns:a16="http://schemas.microsoft.com/office/drawing/2014/main" id="{26D48251-1190-41A2-95FF-730440743AF8}"/>
              </a:ext>
            </a:extLst>
          </p:cNvPr>
          <p:cNvSpPr>
            <a:spLocks noGrp="1"/>
          </p:cNvSpPr>
          <p:nvPr>
            <p:ph type="ctrTitle" hasCustomPrompt="1"/>
          </p:nvPr>
        </p:nvSpPr>
        <p:spPr>
          <a:xfrm>
            <a:off x="383273" y="2115130"/>
            <a:ext cx="8308499" cy="1869054"/>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here to add the title of this deck</a:t>
            </a:r>
          </a:p>
        </p:txBody>
      </p:sp>
      <p:sp>
        <p:nvSpPr>
          <p:cNvPr id="17" name="Text Placeholder 16">
            <a:extLst>
              <a:ext uri="{FF2B5EF4-FFF2-40B4-BE49-F238E27FC236}">
                <a16:creationId xmlns:a16="http://schemas.microsoft.com/office/drawing/2014/main" id="{4F985FE0-B1DA-4EDC-AA7B-3D8FA4F652AB}"/>
              </a:ext>
            </a:extLst>
          </p:cNvPr>
          <p:cNvSpPr>
            <a:spLocks noGrp="1"/>
          </p:cNvSpPr>
          <p:nvPr>
            <p:ph type="body" sz="quarter" idx="10" hasCustomPrompt="1"/>
          </p:nvPr>
        </p:nvSpPr>
        <p:spPr>
          <a:xfrm>
            <a:off x="407672" y="4131720"/>
            <a:ext cx="8284099" cy="914400"/>
          </a:xfrm>
          <a:prstGeom prst="rect">
            <a:avLst/>
          </a:prstGeom>
        </p:spPr>
        <p:txBody>
          <a:bodyPr anchor="t">
            <a:normAutofit/>
          </a:bodyPr>
          <a:lstStyle>
            <a:lvl1pPr marL="0" indent="0">
              <a:lnSpc>
                <a:spcPct val="100000"/>
              </a:lnSpc>
              <a:spcBef>
                <a:spcPts val="0"/>
              </a:spcBef>
              <a:buNone/>
              <a:defRPr sz="2700"/>
            </a:lvl1pPr>
          </a:lstStyle>
          <a:p>
            <a:pPr lvl="0"/>
            <a:r>
              <a:rPr lang="en-US" dirty="0"/>
              <a:t>Click here to add a subtitle, if needed</a:t>
            </a:r>
          </a:p>
        </p:txBody>
      </p:sp>
      <p:sp>
        <p:nvSpPr>
          <p:cNvPr id="6" name="Rectangle 5">
            <a:extLst>
              <a:ext uri="{FF2B5EF4-FFF2-40B4-BE49-F238E27FC236}">
                <a16:creationId xmlns:a16="http://schemas.microsoft.com/office/drawing/2014/main" id="{44A52A5F-731D-4F65-A598-D8805ED8EB25}"/>
              </a:ext>
            </a:extLst>
          </p:cNvPr>
          <p:cNvSpPr/>
          <p:nvPr userDrawn="1"/>
        </p:nvSpPr>
        <p:spPr>
          <a:xfrm>
            <a:off x="8750612" y="6183984"/>
            <a:ext cx="162613" cy="593888"/>
          </a:xfrm>
          <a:prstGeom prst="rect">
            <a:avLst/>
          </a:prstGeom>
          <a:solidFill>
            <a:srgbClr val="12A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DEB23CF-DC6F-48CB-9FD9-C50EE85AAFF2}"/>
              </a:ext>
            </a:extLst>
          </p:cNvPr>
          <p:cNvSpPr/>
          <p:nvPr userDrawn="1"/>
        </p:nvSpPr>
        <p:spPr>
          <a:xfrm>
            <a:off x="476610" y="1375549"/>
            <a:ext cx="739450" cy="1327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with medium confidence">
            <a:extLst>
              <a:ext uri="{FF2B5EF4-FFF2-40B4-BE49-F238E27FC236}">
                <a16:creationId xmlns:a16="http://schemas.microsoft.com/office/drawing/2014/main" id="{6BF8DEB6-6CEE-4BBF-A3BE-E9FEFC0D4E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158980360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with Title and Small Graphic">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7628" y="606287"/>
            <a:ext cx="8277158" cy="1014828"/>
          </a:xfrm>
          <a:prstGeom prst="rect">
            <a:avLst/>
          </a:prstGeom>
        </p:spPr>
        <p:txBody>
          <a:bodyPr>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87627" y="1681167"/>
            <a:ext cx="4046220" cy="732099"/>
          </a:xfrm>
          <a:prstGeom prst="rect">
            <a:avLst/>
          </a:prstGeom>
        </p:spPr>
        <p:txBody>
          <a:bodyPr anchor="t">
            <a:normAutofit/>
          </a:bodyPr>
          <a:lstStyle>
            <a:lvl1pPr marL="0" indent="0">
              <a:buNone/>
              <a:defRPr sz="21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87627"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11185" y="1684228"/>
            <a:ext cx="4046220" cy="4492285"/>
          </a:xfrm>
          <a:prstGeom prst="rect">
            <a:avLst/>
          </a:prstGeom>
        </p:spPr>
        <p:txBody>
          <a:bodyP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12F90B46-CE52-416E-8E27-50DAF17C80F3}"/>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999E69F-ED30-447E-BBC4-048375C1A042}"/>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Text&#10;&#10;Description automatically generated">
            <a:extLst>
              <a:ext uri="{FF2B5EF4-FFF2-40B4-BE49-F238E27FC236}">
                <a16:creationId xmlns:a16="http://schemas.microsoft.com/office/drawing/2014/main" id="{E8A606D0-CB18-4E76-BDBB-E1F88EE793B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B86D544F-2566-4C8B-8F8A-9A73BC6BA2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46629530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Small Graph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F2EE5-971F-493C-AF2A-58A8D5B49C61}"/>
              </a:ext>
            </a:extLst>
          </p:cNvPr>
          <p:cNvSpPr>
            <a:spLocks noGrp="1"/>
          </p:cNvSpPr>
          <p:nvPr>
            <p:ph idx="1" hasCustomPrompt="1"/>
          </p:nvPr>
        </p:nvSpPr>
        <p:spPr>
          <a:xfrm>
            <a:off x="3887393" y="417444"/>
            <a:ext cx="4771175" cy="5754756"/>
          </a:xfrm>
          <a:prstGeom prst="rect">
            <a:avLst/>
          </a:prstGeom>
        </p:spPr>
        <p:txBody>
          <a:bodyPr/>
          <a:lstStyle>
            <a:lvl1pPr marL="0" indent="0">
              <a:spcBef>
                <a:spcPts val="0"/>
              </a:spcBef>
              <a:buFont typeface="Arial" panose="020B0604020202020204" pitchFamily="34" charset="0"/>
              <a:buNone/>
              <a:defRPr sz="21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add text</a:t>
            </a:r>
          </a:p>
          <a:p>
            <a:pPr lvl="1"/>
            <a:r>
              <a:rPr lang="en-US" dirty="0"/>
              <a:t>Bullet one</a:t>
            </a:r>
          </a:p>
          <a:p>
            <a:pPr lvl="2"/>
            <a:r>
              <a:rPr lang="en-US" dirty="0"/>
              <a:t>Bullet two</a:t>
            </a:r>
          </a:p>
          <a:p>
            <a:pPr lvl="3"/>
            <a:r>
              <a:rPr lang="en-US" dirty="0"/>
              <a:t>Bullet three </a:t>
            </a:r>
          </a:p>
        </p:txBody>
      </p:sp>
      <p:sp>
        <p:nvSpPr>
          <p:cNvPr id="4" name="Text Placeholder 3">
            <a:extLst>
              <a:ext uri="{FF2B5EF4-FFF2-40B4-BE49-F238E27FC236}">
                <a16:creationId xmlns:a16="http://schemas.microsoft.com/office/drawing/2014/main" id="{6824036F-9B4D-4ED3-ABE0-5C594C3C96ED}"/>
              </a:ext>
            </a:extLst>
          </p:cNvPr>
          <p:cNvSpPr>
            <a:spLocks noGrp="1"/>
          </p:cNvSpPr>
          <p:nvPr>
            <p:ph type="body" sz="half" idx="2" hasCustomPrompt="1"/>
          </p:nvPr>
        </p:nvSpPr>
        <p:spPr>
          <a:xfrm>
            <a:off x="380174" y="1828801"/>
            <a:ext cx="3198847" cy="4343398"/>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pic>
        <p:nvPicPr>
          <p:cNvPr id="8" name="Picture 7" descr="IHI_Symbol.png">
            <a:extLst>
              <a:ext uri="{FF2B5EF4-FFF2-40B4-BE49-F238E27FC236}">
                <a16:creationId xmlns:a16="http://schemas.microsoft.com/office/drawing/2014/main" id="{F1CB33CF-7E69-4F33-9354-C57FBE156BA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6" name="Rectangle 5">
            <a:extLst>
              <a:ext uri="{FF2B5EF4-FFF2-40B4-BE49-F238E27FC236}">
                <a16:creationId xmlns:a16="http://schemas.microsoft.com/office/drawing/2014/main" id="{55166AFE-3792-4CD4-89D3-BBB14F0210D9}"/>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57B6014-A4A7-436D-838F-809C0B3E4B28}"/>
              </a:ext>
            </a:extLst>
          </p:cNvPr>
          <p:cNvSpPr>
            <a:spLocks noGrp="1"/>
          </p:cNvSpPr>
          <p:nvPr>
            <p:ph type="title" hasCustomPrompt="1"/>
          </p:nvPr>
        </p:nvSpPr>
        <p:spPr>
          <a:xfrm>
            <a:off x="380174" y="606292"/>
            <a:ext cx="3198847" cy="1152939"/>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3793224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with Large Graphic">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7627" y="1848678"/>
            <a:ext cx="3191392" cy="3920920"/>
          </a:xfrm>
          <a:prstGeom prst="rect">
            <a:avLst/>
          </a:prstGeom>
        </p:spPr>
        <p:txBody>
          <a:bodyPr>
            <a:normAutofit/>
          </a:bodyPr>
          <a:lstStyle>
            <a:lvl1pPr marL="0" indent="0">
              <a:buNone/>
              <a:defRPr sz="15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5D95C1AE-A442-45C3-B1BB-88813B3C65AF}"/>
              </a:ext>
            </a:extLst>
          </p:cNvPr>
          <p:cNvSpPr/>
          <p:nvPr userDrawn="1"/>
        </p:nvSpPr>
        <p:spPr>
          <a:xfrm>
            <a:off x="465829" y="1380226"/>
            <a:ext cx="795787"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7629" y="626166"/>
            <a:ext cx="3191393" cy="1152938"/>
          </a:xfrm>
          <a:prstGeom prst="rect">
            <a:avLst/>
          </a:prstGeom>
        </p:spPr>
        <p:txBody>
          <a:bodyPr anchor="t"/>
          <a:lstStyle>
            <a:lvl1pPr>
              <a:defRPr sz="2400"/>
            </a:lvl1pPr>
          </a:lstStyle>
          <a:p>
            <a:r>
              <a:rPr lang="en-US" dirty="0"/>
              <a:t>Click to add title text</a:t>
            </a:r>
          </a:p>
        </p:txBody>
      </p:sp>
    </p:spTree>
    <p:extLst>
      <p:ext uri="{BB962C8B-B14F-4D97-AF65-F5344CB8AC3E}">
        <p14:creationId xmlns:p14="http://schemas.microsoft.com/office/powerpoint/2010/main" val="257606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Content Blue With Large Graphic">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60288F-7E9F-4C31-B8CB-5DE40743DFE1}"/>
              </a:ext>
            </a:extLst>
          </p:cNvPr>
          <p:cNvSpPr>
            <a:spLocks noGrp="1"/>
          </p:cNvSpPr>
          <p:nvPr>
            <p:ph type="pic" idx="1"/>
          </p:nvPr>
        </p:nvSpPr>
        <p:spPr>
          <a:xfrm>
            <a:off x="3887393" y="4"/>
            <a:ext cx="5256609" cy="6857999"/>
          </a:xfrm>
          <a:prstGeom prst="rect">
            <a:avLst/>
          </a:prstGeom>
        </p:spPr>
        <p:txBody>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98F0C99-A466-4997-9A4B-93FEE604C66F}"/>
              </a:ext>
            </a:extLst>
          </p:cNvPr>
          <p:cNvSpPr>
            <a:spLocks noGrp="1"/>
          </p:cNvSpPr>
          <p:nvPr>
            <p:ph type="body" sz="half" idx="2" hasCustomPrompt="1"/>
          </p:nvPr>
        </p:nvSpPr>
        <p:spPr>
          <a:xfrm>
            <a:off x="380174" y="2057400"/>
            <a:ext cx="3198847" cy="4114800"/>
          </a:xfrm>
          <a:prstGeom prst="rect">
            <a:avLst/>
          </a:prstGeom>
        </p:spPr>
        <p:txBody>
          <a:bodyPr>
            <a:normAutofit/>
          </a:bodyPr>
          <a:lstStyle>
            <a:lvl1pPr marL="0" indent="0">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add body text</a:t>
            </a:r>
          </a:p>
        </p:txBody>
      </p:sp>
      <p:sp>
        <p:nvSpPr>
          <p:cNvPr id="5" name="Rectangle 4">
            <a:extLst>
              <a:ext uri="{FF2B5EF4-FFF2-40B4-BE49-F238E27FC236}">
                <a16:creationId xmlns:a16="http://schemas.microsoft.com/office/drawing/2014/main" id="{236E2AED-88E4-400A-A990-182DBE388207}"/>
              </a:ext>
            </a:extLst>
          </p:cNvPr>
          <p:cNvSpPr/>
          <p:nvPr userDrawn="1"/>
        </p:nvSpPr>
        <p:spPr>
          <a:xfrm>
            <a:off x="452887" y="1380226"/>
            <a:ext cx="776378"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A54B0A2B-4E8F-4FED-AD72-BD9214CF7468}"/>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B2C3C6-5B62-4B46-88BE-3FDCAD829E47}"/>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ext&#10;&#10;Description automatically generated">
            <a:extLst>
              <a:ext uri="{FF2B5EF4-FFF2-40B4-BE49-F238E27FC236}">
                <a16:creationId xmlns:a16="http://schemas.microsoft.com/office/drawing/2014/main" id="{834A72C1-4448-4224-A003-6DBFE5E413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9" name="Rectangle 8">
            <a:extLst>
              <a:ext uri="{FF2B5EF4-FFF2-40B4-BE49-F238E27FC236}">
                <a16:creationId xmlns:a16="http://schemas.microsoft.com/office/drawing/2014/main" id="{F7242916-C931-43F1-906F-9A99A9DB45C6}"/>
              </a:ext>
            </a:extLst>
          </p:cNvPr>
          <p:cNvSpPr/>
          <p:nvPr userDrawn="1"/>
        </p:nvSpPr>
        <p:spPr>
          <a:xfrm>
            <a:off x="406300" y="1380226"/>
            <a:ext cx="849092" cy="77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B19798B-7DEF-441D-9B30-E9DBE5A00C5D}"/>
              </a:ext>
            </a:extLst>
          </p:cNvPr>
          <p:cNvSpPr>
            <a:spLocks noGrp="1"/>
          </p:cNvSpPr>
          <p:nvPr>
            <p:ph type="title" hasCustomPrompt="1"/>
          </p:nvPr>
        </p:nvSpPr>
        <p:spPr>
          <a:xfrm>
            <a:off x="380174" y="596348"/>
            <a:ext cx="3198847" cy="1461052"/>
          </a:xfrm>
          <a:prstGeom prst="rect">
            <a:avLst/>
          </a:prstGeom>
        </p:spPr>
        <p:txBody>
          <a:bodyPr anchor="t"/>
          <a:lstStyle>
            <a:lvl1pPr>
              <a:defRPr sz="2400"/>
            </a:lvl1pPr>
          </a:lstStyle>
          <a:p>
            <a:r>
              <a:rPr lang="en-US" dirty="0"/>
              <a:t>Click to add title text</a:t>
            </a:r>
          </a:p>
        </p:txBody>
      </p:sp>
      <p:pic>
        <p:nvPicPr>
          <p:cNvPr id="10" name="Picture 9" descr="Text&#10;&#10;Description automatically generated with medium confidence">
            <a:extLst>
              <a:ext uri="{FF2B5EF4-FFF2-40B4-BE49-F238E27FC236}">
                <a16:creationId xmlns:a16="http://schemas.microsoft.com/office/drawing/2014/main" id="{9FE2DFDC-B7C2-4B39-9C02-077259902D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1715394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IHI_Symbol.png">
            <a:extLst>
              <a:ext uri="{FF2B5EF4-FFF2-40B4-BE49-F238E27FC236}">
                <a16:creationId xmlns:a16="http://schemas.microsoft.com/office/drawing/2014/main" id="{279EB0E5-E2C4-4711-9023-A925A64D8753}"/>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8" name="Title 1">
            <a:extLst>
              <a:ext uri="{FF2B5EF4-FFF2-40B4-BE49-F238E27FC236}">
                <a16:creationId xmlns:a16="http://schemas.microsoft.com/office/drawing/2014/main" id="{4C492B17-3198-487E-93BE-A3156EA8012D}"/>
              </a:ext>
            </a:extLst>
          </p:cNvPr>
          <p:cNvSpPr>
            <a:spLocks noGrp="1"/>
          </p:cNvSpPr>
          <p:nvPr>
            <p:ph type="title" hasCustomPrompt="1"/>
          </p:nvPr>
        </p:nvSpPr>
        <p:spPr>
          <a:xfrm>
            <a:off x="365265" y="586141"/>
            <a:ext cx="8299522"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9" name="Straight Connector 8">
            <a:extLst>
              <a:ext uri="{FF2B5EF4-FFF2-40B4-BE49-F238E27FC236}">
                <a16:creationId xmlns:a16="http://schemas.microsoft.com/office/drawing/2014/main" id="{5929F877-F91B-49F5-9736-D6663912CAF5}"/>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2" name="Rectangle 1">
            <a:extLst>
              <a:ext uri="{FF2B5EF4-FFF2-40B4-BE49-F238E27FC236}">
                <a16:creationId xmlns:a16="http://schemas.microsoft.com/office/drawing/2014/main" id="{A1C42D2D-730F-43B8-9373-2039FA6C8492}"/>
              </a:ext>
            </a:extLst>
          </p:cNvPr>
          <p:cNvSpPr/>
          <p:nvPr userDrawn="1"/>
        </p:nvSpPr>
        <p:spPr>
          <a:xfrm>
            <a:off x="464344" y="1266825"/>
            <a:ext cx="907256" cy="17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58419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Blue">
    <p:bg>
      <p:bgRef idx="1001">
        <a:schemeClr val="bg2"/>
      </p:bgRef>
    </p:bg>
    <p:spTree>
      <p:nvGrpSpPr>
        <p:cNvPr id="1" name=""/>
        <p:cNvGrpSpPr/>
        <p:nvPr/>
      </p:nvGrpSpPr>
      <p:grpSpPr>
        <a:xfrm>
          <a:off x="0" y="0"/>
          <a:ext cx="0" cy="0"/>
          <a:chOff x="0" y="0"/>
          <a:chExt cx="0" cy="0"/>
        </a:xfrm>
      </p:grpSpPr>
      <p:pic>
        <p:nvPicPr>
          <p:cNvPr id="5" name="Picture 4" descr="IHI_Symbol.png">
            <a:extLst>
              <a:ext uri="{FF2B5EF4-FFF2-40B4-BE49-F238E27FC236}">
                <a16:creationId xmlns:a16="http://schemas.microsoft.com/office/drawing/2014/main" id="{42969113-291E-4387-8CAA-17FCDB7C0F3F}"/>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
        <p:nvSpPr>
          <p:cNvPr id="3" name="Rectangle 2">
            <a:extLst>
              <a:ext uri="{FF2B5EF4-FFF2-40B4-BE49-F238E27FC236}">
                <a16:creationId xmlns:a16="http://schemas.microsoft.com/office/drawing/2014/main" id="{93634B0E-1F0F-4FBE-86D9-594916AA709C}"/>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Text&#10;&#10;Description automatically generated">
            <a:extLst>
              <a:ext uri="{FF2B5EF4-FFF2-40B4-BE49-F238E27FC236}">
                <a16:creationId xmlns:a16="http://schemas.microsoft.com/office/drawing/2014/main" id="{7ADA2DB8-7EED-4446-9946-289365D0B7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C1D9E03-CB34-46C0-905D-6B02BA526CFD}"/>
              </a:ext>
            </a:extLst>
          </p:cNvPr>
          <p:cNvSpPr/>
          <p:nvPr userDrawn="1"/>
        </p:nvSpPr>
        <p:spPr>
          <a:xfrm>
            <a:off x="428628" y="1371605"/>
            <a:ext cx="878681" cy="1809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Text&#10;&#10;Description automatically generated with medium confidence">
            <a:extLst>
              <a:ext uri="{FF2B5EF4-FFF2-40B4-BE49-F238E27FC236}">
                <a16:creationId xmlns:a16="http://schemas.microsoft.com/office/drawing/2014/main" id="{5DFDE06A-230A-41EE-8EC1-07EF100AED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4050215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06481"/>
            <a:ext cx="6019800" cy="1865126"/>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F534C05-9583-4D80-8C26-80FC12FD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62812643-836A-47D5-A37F-F6ACB7684E6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09207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6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2" name="Picture 1" descr="IHI_Symbol.png">
            <a:extLst>
              <a:ext uri="{FF2B5EF4-FFF2-40B4-BE49-F238E27FC236}">
                <a16:creationId xmlns:a16="http://schemas.microsoft.com/office/drawing/2014/main" id="{D7C091B1-FC46-4A28-890E-EA628FDD579D}"/>
              </a:ext>
            </a:extLst>
          </p:cNvPr>
          <p:cNvPicPr>
            <a:picLocks noChangeAspect="1"/>
          </p:cNvPicPr>
          <p:nvPr userDrawn="1"/>
        </p:nvPicPr>
        <p:blipFill>
          <a:blip r:embed="rId2" cstate="print"/>
          <a:stretch>
            <a:fillRect/>
          </a:stretch>
        </p:blipFill>
        <p:spPr>
          <a:xfrm>
            <a:off x="8229600" y="6224166"/>
            <a:ext cx="457205" cy="469393"/>
          </a:xfrm>
          <a:prstGeom prst="rect">
            <a:avLst/>
          </a:prstGeom>
          <a:noFill/>
          <a:ln>
            <a:noFill/>
          </a:ln>
        </p:spPr>
      </p:pic>
      <p:pic>
        <p:nvPicPr>
          <p:cNvPr id="11" name="Picture 10">
            <a:extLst>
              <a:ext uri="{FF2B5EF4-FFF2-40B4-BE49-F238E27FC236}">
                <a16:creationId xmlns:a16="http://schemas.microsoft.com/office/drawing/2014/main" id="{D76FCB17-967A-46F1-9A54-22881EEAC6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7110553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8220076" y="6224166"/>
            <a:ext cx="466730" cy="469393"/>
          </a:xfrm>
          <a:prstGeom prst="rect">
            <a:avLst/>
          </a:prstGeom>
          <a:noFill/>
          <a:ln>
            <a:noFill/>
          </a:ln>
        </p:spPr>
      </p:pic>
      <p:sp>
        <p:nvSpPr>
          <p:cNvPr id="6" name="Title 1"/>
          <p:cNvSpPr>
            <a:spLocks noGrp="1"/>
          </p:cNvSpPr>
          <p:nvPr>
            <p:ph type="ctrTitle"/>
          </p:nvPr>
        </p:nvSpPr>
        <p:spPr>
          <a:xfrm>
            <a:off x="1371600" y="1220085"/>
            <a:ext cx="6019800" cy="2751522"/>
          </a:xfrm>
          <a:noFill/>
          <a:ln>
            <a:noFill/>
          </a:ln>
        </p:spPr>
        <p:txBody>
          <a:bodyPr wrap="square" anchor="b" anchorCtr="0">
            <a:spAutoFit/>
          </a:bodyPr>
          <a:lstStyle>
            <a:lvl1pPr algn="l">
              <a:lnSpc>
                <a:spcPct val="80000"/>
              </a:lnSpc>
              <a:defRPr sz="7200">
                <a:solidFill>
                  <a:srgbClr val="455660"/>
                </a:solidFill>
              </a:defRPr>
            </a:lvl1pPr>
          </a:lstStyle>
          <a:p>
            <a:r>
              <a:rPr lang="en-US"/>
              <a:t>Click to edit Master title style</a:t>
            </a:r>
            <a:endParaRPr lang="en-US" dirty="0"/>
          </a:p>
        </p:txBody>
      </p:sp>
      <p:sp>
        <p:nvSpPr>
          <p:cNvPr id="7" name="Subtitle 2"/>
          <p:cNvSpPr>
            <a:spLocks noGrp="1"/>
          </p:cNvSpPr>
          <p:nvPr>
            <p:ph type="subTitle" idx="1"/>
          </p:nvPr>
        </p:nvSpPr>
        <p:spPr>
          <a:xfrm>
            <a:off x="1371600" y="3952559"/>
            <a:ext cx="6019800" cy="461665"/>
          </a:xfrm>
          <a:noFill/>
          <a:ln>
            <a:noFill/>
          </a:ln>
        </p:spPr>
        <p:txBody>
          <a:bodyPr>
            <a:spAutoFit/>
          </a:bodyPr>
          <a:lstStyle>
            <a:lvl1pPr marL="0" indent="0" algn="l">
              <a:lnSpc>
                <a:spcPct val="100000"/>
              </a:lnSpc>
              <a:spcBef>
                <a:spcPts val="0"/>
              </a:spcBef>
              <a:buNone/>
              <a:defRPr sz="2400" i="1">
                <a:solidFill>
                  <a:srgbClr val="455660"/>
                </a:solidFill>
                <a:latin typeface="Georgia" panose="02040502050405020303" pitchFamily="18"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1293217-734D-4547-8535-2A93C15D6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592495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3493599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1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558801" y="285742"/>
            <a:ext cx="2162174" cy="946154"/>
          </a:xfrm>
          <a:prstGeom prst="rect">
            <a:avLst/>
          </a:prstGeom>
          <a:noFill/>
          <a:ln>
            <a:noFill/>
          </a:ln>
        </p:spPr>
      </p:pic>
      <p:sp>
        <p:nvSpPr>
          <p:cNvPr id="2"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910944" y="4901133"/>
            <a:ext cx="1547261"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12" name="Picture 11">
            <a:extLst>
              <a:ext uri="{FF2B5EF4-FFF2-40B4-BE49-F238E27FC236}">
                <a16:creationId xmlns:a16="http://schemas.microsoft.com/office/drawing/2014/main" id="{8BC9A7DB-33DE-4D72-8BD0-84EED6069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88867121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1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6917757" y="4849800"/>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5" name="Picture 4">
            <a:extLst>
              <a:ext uri="{FF2B5EF4-FFF2-40B4-BE49-F238E27FC236}">
                <a16:creationId xmlns:a16="http://schemas.microsoft.com/office/drawing/2014/main" id="{0C09D271-E5F6-401C-861F-295CD7FAB2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6" name="Picture 5" descr="IHI_Reverse_logo.png">
            <a:extLst>
              <a:ext uri="{FF2B5EF4-FFF2-40B4-BE49-F238E27FC236}">
                <a16:creationId xmlns:a16="http://schemas.microsoft.com/office/drawing/2014/main" id="{BE30D2E1-988E-47F7-BF3A-72668B54C6F9}"/>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04530756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13"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4"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8" name="Content Placeholder 18"/>
          <p:cNvSpPr>
            <a:spLocks noGrp="1"/>
          </p:cNvSpPr>
          <p:nvPr>
            <p:ph sz="quarter" idx="12"/>
          </p:nvPr>
        </p:nvSpPr>
        <p:spPr>
          <a:xfrm>
            <a:off x="6706400" y="48123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2" name="Picture 1">
            <a:extLst>
              <a:ext uri="{FF2B5EF4-FFF2-40B4-BE49-F238E27FC236}">
                <a16:creationId xmlns:a16="http://schemas.microsoft.com/office/drawing/2014/main" id="{E0491D66-617F-43FB-92F4-C66B976E5A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4A87F97B-2AF0-4433-A45D-2598CF90C0DD}"/>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12560701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2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8" name="Content Placeholder 18"/>
          <p:cNvSpPr>
            <a:spLocks noGrp="1"/>
          </p:cNvSpPr>
          <p:nvPr>
            <p:ph sz="quarter" idx="12"/>
          </p:nvPr>
        </p:nvSpPr>
        <p:spPr>
          <a:xfrm>
            <a:off x="6706400" y="48508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8"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9"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5CB02476-C4DB-44A9-8EDE-EBB6116263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3AF8C96B-E4EC-4C39-B4E7-58C00B5241E3}"/>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429181563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3 - Shor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371600" y="2711923"/>
            <a:ext cx="5715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12" name="Subtitle 2"/>
          <p:cNvSpPr>
            <a:spLocks noGrp="1"/>
          </p:cNvSpPr>
          <p:nvPr>
            <p:ph type="subTitle" idx="1"/>
          </p:nvPr>
        </p:nvSpPr>
        <p:spPr>
          <a:xfrm>
            <a:off x="1371600" y="4114800"/>
            <a:ext cx="5715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sp>
        <p:nvSpPr>
          <p:cNvPr id="13"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4"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Content Placeholder 18"/>
          <p:cNvSpPr>
            <a:spLocks noGrp="1"/>
          </p:cNvSpPr>
          <p:nvPr>
            <p:ph sz="quarter" idx="12"/>
          </p:nvPr>
        </p:nvSpPr>
        <p:spPr>
          <a:xfrm>
            <a:off x="6908126" y="4863167"/>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2" name="Picture 1">
            <a:extLst>
              <a:ext uri="{FF2B5EF4-FFF2-40B4-BE49-F238E27FC236}">
                <a16:creationId xmlns:a16="http://schemas.microsoft.com/office/drawing/2014/main" id="{FE9CF6B9-1B76-44E3-A97B-25F311141C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8C7F8FAD-2DF8-46FB-ABF8-C6BF43E52927}"/>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243244732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3 - Lo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ext Placeholder 14"/>
          <p:cNvSpPr>
            <a:spLocks noGrp="1"/>
          </p:cNvSpPr>
          <p:nvPr>
            <p:ph type="body" sz="quarter" idx="10"/>
          </p:nvPr>
        </p:nvSpPr>
        <p:spPr>
          <a:xfrm>
            <a:off x="6299200" y="409903"/>
            <a:ext cx="2286000" cy="304800"/>
          </a:xfrm>
        </p:spPr>
        <p:txBody>
          <a:bodyPr>
            <a:noAutofit/>
          </a:bodyPr>
          <a:lstStyle>
            <a:lvl1pPr marL="0" indent="0" algn="r">
              <a:spcBef>
                <a:spcPts val="0"/>
              </a:spcBef>
              <a:buNone/>
              <a:defRPr sz="1600" b="1">
                <a:solidFill>
                  <a:schemeClr val="accent4"/>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4" name="Text Placeholder 14"/>
          <p:cNvSpPr>
            <a:spLocks noGrp="1"/>
          </p:cNvSpPr>
          <p:nvPr>
            <p:ph type="body" sz="quarter" idx="11"/>
          </p:nvPr>
        </p:nvSpPr>
        <p:spPr>
          <a:xfrm>
            <a:off x="6299200" y="774696"/>
            <a:ext cx="2286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7" name="Content Placeholder 18"/>
          <p:cNvSpPr>
            <a:spLocks noGrp="1"/>
          </p:cNvSpPr>
          <p:nvPr>
            <p:ph sz="quarter" idx="12"/>
          </p:nvPr>
        </p:nvSpPr>
        <p:spPr>
          <a:xfrm>
            <a:off x="6937008" y="4850333"/>
            <a:ext cx="1790700" cy="457200"/>
          </a:xfrm>
        </p:spPr>
        <p:txBody>
          <a:bodyPr>
            <a:noAutofit/>
          </a:bodyPr>
          <a:lstStyle>
            <a:lvl1pPr marL="0" indent="0" algn="l">
              <a:spcBef>
                <a:spcPts val="0"/>
              </a:spcBef>
              <a:buNone/>
              <a:defRPr sz="1600" b="1">
                <a:solidFill>
                  <a:schemeClr val="bg1"/>
                </a:solidFill>
                <a:latin typeface="Georgia" panose="02040502050405020303" pitchFamily="18" charset="0"/>
              </a:defRPr>
            </a:lvl1pPr>
            <a:lvl2pPr>
              <a:buNone/>
              <a:defRPr/>
            </a:lvl2pPr>
            <a:lvl3pPr>
              <a:buNone/>
              <a:defRPr/>
            </a:lvl3pPr>
            <a:lvl4pPr>
              <a:buNone/>
              <a:defRPr/>
            </a:lvl4pPr>
            <a:lvl5pPr>
              <a:buNone/>
              <a:defRPr/>
            </a:lvl5pPr>
          </a:lstStyle>
          <a:p>
            <a:pPr lvl="0"/>
            <a:r>
              <a:rPr lang="en-US"/>
              <a:t>Click to edit Master text styles</a:t>
            </a:r>
          </a:p>
        </p:txBody>
      </p:sp>
      <p:sp>
        <p:nvSpPr>
          <p:cNvPr id="8" name="Title 1"/>
          <p:cNvSpPr>
            <a:spLocks noGrp="1"/>
          </p:cNvSpPr>
          <p:nvPr>
            <p:ph type="ctrTitle"/>
          </p:nvPr>
        </p:nvSpPr>
        <p:spPr>
          <a:xfrm>
            <a:off x="609600" y="2711923"/>
            <a:ext cx="64770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9" name="Subtitle 2"/>
          <p:cNvSpPr>
            <a:spLocks noGrp="1"/>
          </p:cNvSpPr>
          <p:nvPr>
            <p:ph type="subTitle" idx="1"/>
          </p:nvPr>
        </p:nvSpPr>
        <p:spPr>
          <a:xfrm>
            <a:off x="609600" y="4114800"/>
            <a:ext cx="6477000" cy="533400"/>
          </a:xfrm>
          <a:noFill/>
          <a:ln>
            <a:noFill/>
          </a:ln>
        </p:spPr>
        <p:txBody>
          <a:bodyPr>
            <a:normAutofit/>
          </a:bodyPr>
          <a:lstStyle>
            <a:lvl1pPr marL="0" indent="0" algn="l">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26118090-21AC-42FE-99B1-09033396FD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3" name="Picture 2" descr="IHI_Reverse_logo.png">
            <a:extLst>
              <a:ext uri="{FF2B5EF4-FFF2-40B4-BE49-F238E27FC236}">
                <a16:creationId xmlns:a16="http://schemas.microsoft.com/office/drawing/2014/main" id="{E5FE7ADE-3577-4D7E-8514-CF49C6F9C8C4}"/>
              </a:ext>
            </a:extLst>
          </p:cNvPr>
          <p:cNvPicPr>
            <a:picLocks noChangeAspect="1"/>
          </p:cNvPicPr>
          <p:nvPr userDrawn="1"/>
        </p:nvPicPr>
        <p:blipFill>
          <a:blip r:embed="rId4" cstate="print"/>
          <a:stretch>
            <a:fillRect/>
          </a:stretch>
        </p:blipFill>
        <p:spPr>
          <a:xfrm>
            <a:off x="558801" y="285742"/>
            <a:ext cx="2162174" cy="946154"/>
          </a:xfrm>
          <a:prstGeom prst="rect">
            <a:avLst/>
          </a:prstGeom>
          <a:noFill/>
          <a:ln>
            <a:noFill/>
          </a:ln>
        </p:spPr>
      </p:pic>
    </p:spTree>
    <p:extLst>
      <p:ext uri="{BB962C8B-B14F-4D97-AF65-F5344CB8AC3E}">
        <p14:creationId xmlns:p14="http://schemas.microsoft.com/office/powerpoint/2010/main" val="16950632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49679"/>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952559"/>
            <a:ext cx="6019800" cy="369332"/>
          </a:xfrm>
          <a:noFill/>
          <a:ln>
            <a:noFill/>
          </a:ln>
        </p:spPr>
        <p:txBody>
          <a:bodyPr>
            <a:spAutoFit/>
          </a:bodyPr>
          <a:lstStyle>
            <a:lvl1pPr marL="0" indent="0" algn="l">
              <a:lnSpc>
                <a:spcPct val="100000"/>
              </a:lnSpc>
              <a:spcBef>
                <a:spcPts val="0"/>
              </a:spcBef>
              <a:buNone/>
              <a:defRPr sz="1800" i="1">
                <a:solidFill>
                  <a:schemeClr val="bg1"/>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EF534C05-9583-4D80-8C26-80FC12FD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62812643-836A-47D5-A37F-F6ACB7684E6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179966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pic>
        <p:nvPicPr>
          <p:cNvPr id="5" name="Picture 4" descr="IHI_Symbol.png"/>
          <p:cNvPicPr>
            <a:picLocks noChangeAspect="1"/>
          </p:cNvPicPr>
          <p:nvPr/>
        </p:nvPicPr>
        <p:blipFill>
          <a:blip r:embed="rId2" cstate="print"/>
          <a:stretch>
            <a:fillRect/>
          </a:stretch>
        </p:blipFill>
        <p:spPr>
          <a:xfrm>
            <a:off x="8220076" y="6224168"/>
            <a:ext cx="466730" cy="469393"/>
          </a:xfrm>
          <a:prstGeom prst="rect">
            <a:avLst/>
          </a:prstGeom>
          <a:noFill/>
          <a:ln>
            <a:noFill/>
          </a:ln>
        </p:spPr>
      </p:pic>
      <p:sp>
        <p:nvSpPr>
          <p:cNvPr id="6" name="Title 1"/>
          <p:cNvSpPr>
            <a:spLocks noGrp="1"/>
          </p:cNvSpPr>
          <p:nvPr>
            <p:ph type="ctrTitle"/>
          </p:nvPr>
        </p:nvSpPr>
        <p:spPr>
          <a:xfrm>
            <a:off x="1371600" y="2549679"/>
            <a:ext cx="6019800" cy="1421928"/>
          </a:xfrm>
          <a:noFill/>
          <a:ln>
            <a:noFill/>
          </a:ln>
        </p:spPr>
        <p:txBody>
          <a:bodyPr wrap="square" anchor="b" anchorCtr="0">
            <a:spAutoFit/>
          </a:bodyPr>
          <a:lstStyle>
            <a:lvl1pPr algn="l">
              <a:lnSpc>
                <a:spcPct val="80000"/>
              </a:lnSpc>
              <a:defRPr sz="5400">
                <a:solidFill>
                  <a:srgbClr val="455660"/>
                </a:solidFill>
              </a:defRPr>
            </a:lvl1pPr>
          </a:lstStyle>
          <a:p>
            <a:r>
              <a:rPr lang="en-US"/>
              <a:t>Click to edit Master title style</a:t>
            </a:r>
            <a:endParaRPr lang="en-US" dirty="0"/>
          </a:p>
        </p:txBody>
      </p:sp>
      <p:sp>
        <p:nvSpPr>
          <p:cNvPr id="7" name="Subtitle 2"/>
          <p:cNvSpPr>
            <a:spLocks noGrp="1"/>
          </p:cNvSpPr>
          <p:nvPr>
            <p:ph type="subTitle" idx="1"/>
          </p:nvPr>
        </p:nvSpPr>
        <p:spPr>
          <a:xfrm>
            <a:off x="1371600" y="3952559"/>
            <a:ext cx="6019800" cy="369332"/>
          </a:xfrm>
          <a:noFill/>
          <a:ln>
            <a:noFill/>
          </a:ln>
        </p:spPr>
        <p:txBody>
          <a:bodyPr>
            <a:spAutoFit/>
          </a:bodyPr>
          <a:lstStyle>
            <a:lvl1pPr marL="0" indent="0" algn="l">
              <a:lnSpc>
                <a:spcPct val="100000"/>
              </a:lnSpc>
              <a:spcBef>
                <a:spcPts val="0"/>
              </a:spcBef>
              <a:buNone/>
              <a:defRPr sz="1800" i="1">
                <a:solidFill>
                  <a:srgbClr val="455660"/>
                </a:solidFill>
                <a:latin typeface="Georgia" panose="02040502050405020303" pitchFamily="18" charset="0"/>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1293217-734D-4547-8535-2A93C15D6F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3435026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E1EA96-E58D-4DBF-A24C-BCD9B36BE4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2908713" cy="702138"/>
          </a:xfrm>
          <a:prstGeom prst="rect">
            <a:avLst/>
          </a:prstGeom>
        </p:spPr>
      </p:pic>
      <p:pic>
        <p:nvPicPr>
          <p:cNvPr id="7" name="Picture 6" descr="IHI_Symbol.png">
            <a:extLst>
              <a:ext uri="{FF2B5EF4-FFF2-40B4-BE49-F238E27FC236}">
                <a16:creationId xmlns:a16="http://schemas.microsoft.com/office/drawing/2014/main" id="{C72D26C4-1ECC-4E38-8CF7-C4EA8302DFBD}"/>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650422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BC87A-FD2F-42B4-AD5C-A5C00EEDD5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3" y="6375962"/>
            <a:ext cx="3080163" cy="702138"/>
          </a:xfrm>
          <a:prstGeom prst="rect">
            <a:avLst/>
          </a:prstGeom>
        </p:spPr>
      </p:pic>
      <p:pic>
        <p:nvPicPr>
          <p:cNvPr id="7" name="Picture 6" descr="IHI_Symbol.png">
            <a:extLst>
              <a:ext uri="{FF2B5EF4-FFF2-40B4-BE49-F238E27FC236}">
                <a16:creationId xmlns:a16="http://schemas.microsoft.com/office/drawing/2014/main" id="{67B468F4-A8FC-4287-9DA4-D1D800856877}"/>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2098574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with Ci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6"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8" name="Straight Connector 7">
            <a:extLst>
              <a:ext uri="{FF2B5EF4-FFF2-40B4-BE49-F238E27FC236}">
                <a16:creationId xmlns:a16="http://schemas.microsoft.com/office/drawing/2014/main" id="{D781F1D4-687D-4034-80F0-FE49D5B27C26}"/>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9" name="Picture 8" descr="IHI_Symbol.png">
            <a:extLst>
              <a:ext uri="{FF2B5EF4-FFF2-40B4-BE49-F238E27FC236}">
                <a16:creationId xmlns:a16="http://schemas.microsoft.com/office/drawing/2014/main" id="{B33FAD84-A598-4520-9000-AA436D9500EC}"/>
              </a:ext>
            </a:extLst>
          </p:cNvPr>
          <p:cNvPicPr>
            <a:picLocks noChangeAspect="1"/>
          </p:cNvPicPr>
          <p:nvPr userDrawn="1"/>
        </p:nvPicPr>
        <p:blipFill>
          <a:blip r:embed="rId2" cstate="print"/>
          <a:stretch>
            <a:fillRect/>
          </a:stretch>
        </p:blipFill>
        <p:spPr>
          <a:xfrm>
            <a:off x="8688384" y="6253885"/>
            <a:ext cx="290885" cy="382809"/>
          </a:xfrm>
          <a:prstGeom prst="rect">
            <a:avLst/>
          </a:prstGeom>
          <a:noFill/>
          <a:ln>
            <a:noFill/>
          </a:ln>
        </p:spPr>
      </p:pic>
    </p:spTree>
    <p:extLst>
      <p:ext uri="{BB962C8B-B14F-4D97-AF65-F5344CB8AC3E}">
        <p14:creationId xmlns:p14="http://schemas.microsoft.com/office/powerpoint/2010/main" val="2611812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2"/>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9447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304800" y="1143000"/>
            <a:ext cx="845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457200" y="415646"/>
            <a:ext cx="8229600" cy="1413167"/>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8"/>
            <a:ext cx="82296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879833"/>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671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2"/>
            <a:ext cx="82296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457200" y="6133011"/>
            <a:ext cx="7620000" cy="609600"/>
          </a:xfrm>
        </p:spPr>
        <p:txBody>
          <a:bodyPr anchor="ctr">
            <a:noAutofit/>
          </a:bodyPr>
          <a:lstStyle>
            <a:lvl1pPr marL="0" indent="0">
              <a:spcBef>
                <a:spcPts val="0"/>
              </a:spcBef>
              <a:buFont typeface="Arial" pitchFamily="34" charset="0"/>
              <a:buNone/>
              <a:defRPr sz="10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59565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endParaRPr lang="en-US" dirty="0"/>
          </a:p>
        </p:txBody>
      </p:sp>
      <p:sp>
        <p:nvSpPr>
          <p:cNvPr id="8" name="Picture Placeholder 7"/>
          <p:cNvSpPr>
            <a:spLocks noGrp="1"/>
          </p:cNvSpPr>
          <p:nvPr>
            <p:ph type="pic" sz="quarter" idx="10"/>
          </p:nvPr>
        </p:nvSpPr>
        <p:spPr>
          <a:xfrm>
            <a:off x="457200" y="1447800"/>
            <a:ext cx="35814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7"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356652" y="1447802"/>
            <a:ext cx="4330148" cy="4419601"/>
          </a:xfrm>
        </p:spPr>
        <p:txBody>
          <a:bodyPr>
            <a:normAutofit/>
          </a:bodyPr>
          <a:lstStyle>
            <a:lvl1pPr>
              <a:defRPr sz="2800">
                <a:solidFill>
                  <a:schemeClr val="accent5"/>
                </a:solidFill>
              </a:defRPr>
            </a:lvl1pPr>
            <a:lvl2pPr>
              <a:defRPr sz="2400">
                <a:solidFill>
                  <a:schemeClr val="accent5"/>
                </a:solidFill>
              </a:defRPr>
            </a:lvl2pPr>
            <a:lvl3pPr>
              <a:defRPr sz="2000">
                <a:solidFill>
                  <a:schemeClr val="accent5"/>
                </a:solidFill>
              </a:defRPr>
            </a:lvl3pPr>
            <a:lvl4pPr>
              <a:defRPr sz="1800">
                <a:solidFill>
                  <a:schemeClr val="accent5"/>
                </a:solidFill>
              </a:defRPr>
            </a:lvl4pPr>
            <a:lvl5pPr>
              <a:defRPr sz="18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9719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9814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ark2 - 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8"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502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457200" y="1447802"/>
            <a:ext cx="43434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1602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5" name="Content Placeholder 2"/>
          <p:cNvSpPr>
            <a:spLocks noGrp="1"/>
          </p:cNvSpPr>
          <p:nvPr>
            <p:ph idx="1"/>
          </p:nvPr>
        </p:nvSpPr>
        <p:spPr>
          <a:xfrm>
            <a:off x="457200" y="1447802"/>
            <a:ext cx="8229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664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ark - two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896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800600" cy="4419601"/>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8" descr="circle_diag.png"/>
          <p:cNvPicPr>
            <a:picLocks noChangeAspect="1"/>
          </p:cNvPicPr>
          <p:nvPr/>
        </p:nvPicPr>
        <p:blipFill>
          <a:blip r:embed="rId3" cstate="print"/>
          <a:stretch>
            <a:fillRect/>
          </a:stretch>
        </p:blipFill>
        <p:spPr>
          <a:xfrm>
            <a:off x="5194300" y="1413447"/>
            <a:ext cx="3797300" cy="4691020"/>
          </a:xfrm>
          <a:prstGeom prst="rect">
            <a:avLst/>
          </a:prstGeom>
          <a:noFill/>
          <a:ln>
            <a:noFill/>
          </a:ln>
        </p:spPr>
      </p:pic>
    </p:spTree>
    <p:extLst>
      <p:ext uri="{BB962C8B-B14F-4D97-AF65-F5344CB8AC3E}">
        <p14:creationId xmlns:p14="http://schemas.microsoft.com/office/powerpoint/2010/main" val="3744756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A754F791-2607-43D5-8461-30B50397E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638262054"/>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Picture Placeholder 8"/>
          <p:cNvSpPr>
            <a:spLocks noGrp="1"/>
          </p:cNvSpPr>
          <p:nvPr>
            <p:ph type="pic" sz="quarter" idx="10"/>
          </p:nvPr>
        </p:nvSpPr>
        <p:spPr>
          <a:xfrm>
            <a:off x="5105400" y="1447800"/>
            <a:ext cx="35814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4343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2530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ight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
          </p:nvPr>
        </p:nvSpPr>
        <p:spPr>
          <a:xfrm>
            <a:off x="4572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0"/>
          </p:nvPr>
        </p:nvSpPr>
        <p:spPr>
          <a:xfrm>
            <a:off x="4724400" y="1447802"/>
            <a:ext cx="393192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1752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5593080" y="1661160"/>
            <a:ext cx="3017520" cy="4023360"/>
            <a:chOff x="5013278" y="1883978"/>
            <a:chExt cx="3389743" cy="3389743"/>
          </a:xfrm>
        </p:grpSpPr>
        <p:sp>
          <p:nvSpPr>
            <p:cNvPr id="6" name="Oval 5"/>
            <p:cNvSpPr/>
            <p:nvPr/>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p:cNvSpPr/>
            <p:nvPr/>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Text Placeholder 12"/>
          <p:cNvSpPr>
            <a:spLocks noGrp="1"/>
          </p:cNvSpPr>
          <p:nvPr>
            <p:ph type="body" sz="quarter" idx="13"/>
          </p:nvPr>
        </p:nvSpPr>
        <p:spPr>
          <a:xfrm>
            <a:off x="5486400" y="1938867"/>
            <a:ext cx="32766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5981700" y="2516935"/>
            <a:ext cx="2286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6390801" y="3050335"/>
            <a:ext cx="1467802"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6591300" y="3742488"/>
            <a:ext cx="10668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21" name="Content Placeholder 2"/>
          <p:cNvSpPr>
            <a:spLocks noGrp="1"/>
          </p:cNvSpPr>
          <p:nvPr>
            <p:ph idx="1"/>
          </p:nvPr>
        </p:nvSpPr>
        <p:spPr>
          <a:xfrm>
            <a:off x="457200" y="1447802"/>
            <a:ext cx="4724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546204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pic>
        <p:nvPicPr>
          <p:cNvPr id="15" name="Content Placeholder 8" descr="circle_diag.png"/>
          <p:cNvPicPr>
            <a:picLocks noChangeAspect="1"/>
          </p:cNvPicPr>
          <p:nvPr/>
        </p:nvPicPr>
        <p:blipFill>
          <a:blip r:embed="rId2" cstate="print"/>
          <a:stretch>
            <a:fillRect/>
          </a:stretch>
        </p:blipFill>
        <p:spPr>
          <a:xfrm>
            <a:off x="5194300" y="1413447"/>
            <a:ext cx="3797300" cy="4691020"/>
          </a:xfrm>
          <a:prstGeom prst="rect">
            <a:avLst/>
          </a:prstGeom>
          <a:noFill/>
          <a:ln>
            <a:noFill/>
          </a:ln>
        </p:spPr>
      </p:pic>
      <p:sp>
        <p:nvSpPr>
          <p:cNvPr id="7" name="Content Placeholder 2"/>
          <p:cNvSpPr>
            <a:spLocks noGrp="1"/>
          </p:cNvSpPr>
          <p:nvPr>
            <p:ph idx="1"/>
          </p:nvPr>
        </p:nvSpPr>
        <p:spPr>
          <a:xfrm>
            <a:off x="457200" y="1447802"/>
            <a:ext cx="4724400" cy="441960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7490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9144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1447800"/>
            <a:ext cx="8229600" cy="4521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13" name="Picture 12">
            <a:extLst>
              <a:ext uri="{FF2B5EF4-FFF2-40B4-BE49-F238E27FC236}">
                <a16:creationId xmlns:a16="http://schemas.microsoft.com/office/drawing/2014/main" id="{4A902FB0-EFEE-4BAF-B080-0BDD739FA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pic>
        <p:nvPicPr>
          <p:cNvPr id="11" name="Picture 10" descr="IHI_Symbol.png">
            <a:extLst>
              <a:ext uri="{FF2B5EF4-FFF2-40B4-BE49-F238E27FC236}">
                <a16:creationId xmlns:a16="http://schemas.microsoft.com/office/drawing/2014/main" id="{376D06E6-A3F2-49E7-A69C-A65FB0C1D930}"/>
              </a:ext>
            </a:extLst>
          </p:cNvPr>
          <p:cNvPicPr>
            <a:picLocks noChangeAspect="1"/>
          </p:cNvPicPr>
          <p:nvPr userDrawn="1"/>
        </p:nvPicPr>
        <p:blipFill>
          <a:blip r:embed="rId3" cstate="print"/>
          <a:stretch>
            <a:fillRect/>
          </a:stretch>
        </p:blipFill>
        <p:spPr>
          <a:xfrm>
            <a:off x="8229601" y="6224168"/>
            <a:ext cx="457205" cy="469393"/>
          </a:xfrm>
          <a:prstGeom prst="rect">
            <a:avLst/>
          </a:prstGeom>
          <a:noFill/>
          <a:ln>
            <a:noFill/>
          </a:ln>
        </p:spPr>
      </p:pic>
    </p:spTree>
    <p:extLst>
      <p:ext uri="{BB962C8B-B14F-4D97-AF65-F5344CB8AC3E}">
        <p14:creationId xmlns:p14="http://schemas.microsoft.com/office/powerpoint/2010/main" val="3837047883"/>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pic>
        <p:nvPicPr>
          <p:cNvPr id="2" name="Picture 1" descr="IHI_Symbol.png">
            <a:extLst>
              <a:ext uri="{FF2B5EF4-FFF2-40B4-BE49-F238E27FC236}">
                <a16:creationId xmlns:a16="http://schemas.microsoft.com/office/drawing/2014/main" id="{D7C091B1-FC46-4A28-890E-EA628FDD579D}"/>
              </a:ext>
            </a:extLst>
          </p:cNvPr>
          <p:cNvPicPr>
            <a:picLocks noChangeAspect="1"/>
          </p:cNvPicPr>
          <p:nvPr userDrawn="1"/>
        </p:nvPicPr>
        <p:blipFill>
          <a:blip r:embed="rId2" cstate="print"/>
          <a:stretch>
            <a:fillRect/>
          </a:stretch>
        </p:blipFill>
        <p:spPr>
          <a:xfrm>
            <a:off x="8229601" y="6224168"/>
            <a:ext cx="457205" cy="469393"/>
          </a:xfrm>
          <a:prstGeom prst="rect">
            <a:avLst/>
          </a:prstGeom>
          <a:noFill/>
          <a:ln>
            <a:noFill/>
          </a:ln>
        </p:spPr>
      </p:pic>
      <p:pic>
        <p:nvPicPr>
          <p:cNvPr id="10" name="Picture 9">
            <a:extLst>
              <a:ext uri="{FF2B5EF4-FFF2-40B4-BE49-F238E27FC236}">
                <a16:creationId xmlns:a16="http://schemas.microsoft.com/office/drawing/2014/main" id="{B848DE96-01B8-4CFD-8F36-B0FDA82AD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02595523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457200" y="1447800"/>
            <a:ext cx="3124200" cy="4419600"/>
          </a:xfrm>
        </p:spPr>
        <p:txBody>
          <a:bodyPr/>
          <a:lstStyle>
            <a:lvl1pPr marL="0" indent="0">
              <a:spcBef>
                <a:spcPts val="0"/>
              </a:spcBef>
              <a:buFont typeface="Arial" pitchFamily="34" charset="0"/>
              <a:buNone/>
              <a:defRPr/>
            </a:lvl1pPr>
          </a:lstStyle>
          <a:p>
            <a:r>
              <a:rPr lang="en-US"/>
              <a:t>Click icon to add picture</a:t>
            </a:r>
            <a:endParaRPr lang="en-US" dirty="0"/>
          </a:p>
        </p:txBody>
      </p:sp>
      <p:sp>
        <p:nvSpPr>
          <p:cNvPr id="10"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
        <p:nvSpPr>
          <p:cNvPr id="6" name="Content Placeholder 2"/>
          <p:cNvSpPr>
            <a:spLocks noGrp="1"/>
          </p:cNvSpPr>
          <p:nvPr>
            <p:ph idx="11"/>
          </p:nvPr>
        </p:nvSpPr>
        <p:spPr>
          <a:xfrm>
            <a:off x="3886200" y="1447802"/>
            <a:ext cx="4800600" cy="4419601"/>
          </a:xfrm>
        </p:spPr>
        <p:txBody>
          <a:bodyPr>
            <a:normAutofit/>
          </a:bodyPr>
          <a:lstStyle>
            <a:lvl1pPr>
              <a:defRPr sz="28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451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1600200" y="6153150"/>
            <a:ext cx="5410200" cy="476250"/>
          </a:xfrm>
          <a:prstGeom prst="rect">
            <a:avLst/>
          </a:prstGeom>
          <a:ln/>
        </p:spPr>
        <p:txBody>
          <a:bodyPr/>
          <a:lstStyle>
            <a:lvl1pPr>
              <a:defRPr/>
            </a:lvl1pPr>
          </a:lstStyle>
          <a:p>
            <a:pPr>
              <a:defRPr/>
            </a:pPr>
            <a:endParaRPr lang="en-US"/>
          </a:p>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a:p>
          <a:p>
            <a:pPr>
              <a:defRPr/>
            </a:pPr>
            <a:fld id="{67D3A1A0-9FE8-4830-915F-E88E7B419A90}" type="slidenum">
              <a:rPr lang="en-US"/>
              <a:pPr>
                <a:defRPr/>
              </a:pPr>
              <a:t>‹#›</a:t>
            </a:fld>
            <a:endParaRPr lang="en-US"/>
          </a:p>
        </p:txBody>
      </p:sp>
    </p:spTree>
    <p:extLst>
      <p:ext uri="{BB962C8B-B14F-4D97-AF65-F5344CB8AC3E}">
        <p14:creationId xmlns:p14="http://schemas.microsoft.com/office/powerpoint/2010/main" val="948363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440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Citation">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4EB36-4562-4AF6-85A0-E217B81EC456}"/>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Text&#10;&#10;Description automatically generated">
            <a:extLst>
              <a:ext uri="{FF2B5EF4-FFF2-40B4-BE49-F238E27FC236}">
                <a16:creationId xmlns:a16="http://schemas.microsoft.com/office/drawing/2014/main" id="{38159BFC-1491-4938-AE76-B906E294868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Title 1">
            <a:extLst>
              <a:ext uri="{FF2B5EF4-FFF2-40B4-BE49-F238E27FC236}">
                <a16:creationId xmlns:a16="http://schemas.microsoft.com/office/drawing/2014/main" id="{67977079-4B79-43A7-9543-254D39BCC1A4}"/>
              </a:ext>
            </a:extLst>
          </p:cNvPr>
          <p:cNvSpPr>
            <a:spLocks noGrp="1"/>
          </p:cNvSpPr>
          <p:nvPr>
            <p:ph type="title" hasCustomPrompt="1"/>
          </p:nvPr>
        </p:nvSpPr>
        <p:spPr>
          <a:xfrm>
            <a:off x="382661" y="576202"/>
            <a:ext cx="8282125"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Content Placeholder 2">
            <a:extLst>
              <a:ext uri="{FF2B5EF4-FFF2-40B4-BE49-F238E27FC236}">
                <a16:creationId xmlns:a16="http://schemas.microsoft.com/office/drawing/2014/main" id="{70CBF40B-E060-4101-B90B-C3FC27EFD79A}"/>
              </a:ext>
            </a:extLst>
          </p:cNvPr>
          <p:cNvSpPr>
            <a:spLocks noGrp="1"/>
          </p:cNvSpPr>
          <p:nvPr>
            <p:ph idx="1" hasCustomPrompt="1"/>
          </p:nvPr>
        </p:nvSpPr>
        <p:spPr>
          <a:xfrm>
            <a:off x="382660" y="1825625"/>
            <a:ext cx="8282124" cy="4351338"/>
          </a:xfrm>
          <a:prstGeom prst="rect">
            <a:avLst/>
          </a:prstGeom>
        </p:spPr>
        <p:txBody>
          <a:bodyPr/>
          <a:lstStyle>
            <a:lvl1pPr marL="0" indent="0">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cxnSp>
        <p:nvCxnSpPr>
          <p:cNvPr id="9" name="Straight Connector 8">
            <a:extLst>
              <a:ext uri="{FF2B5EF4-FFF2-40B4-BE49-F238E27FC236}">
                <a16:creationId xmlns:a16="http://schemas.microsoft.com/office/drawing/2014/main" id="{E7413227-81FE-4DD3-B206-6D36FF2AC5E1}"/>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
        <p:nvSpPr>
          <p:cNvPr id="10" name="Content Placeholder 15">
            <a:extLst>
              <a:ext uri="{FF2B5EF4-FFF2-40B4-BE49-F238E27FC236}">
                <a16:creationId xmlns:a16="http://schemas.microsoft.com/office/drawing/2014/main" id="{9408FF26-EB11-40CE-A7D7-A2A3B0EBCCC0}"/>
              </a:ext>
            </a:extLst>
          </p:cNvPr>
          <p:cNvSpPr>
            <a:spLocks noGrp="1"/>
          </p:cNvSpPr>
          <p:nvPr>
            <p:ph sz="quarter" idx="10" hasCustomPrompt="1"/>
          </p:nvPr>
        </p:nvSpPr>
        <p:spPr>
          <a:xfrm>
            <a:off x="382192" y="6253163"/>
            <a:ext cx="8015288" cy="303212"/>
          </a:xfrm>
          <a:prstGeom prst="rect">
            <a:avLst/>
          </a:prstGeom>
        </p:spPr>
        <p:txBody>
          <a:bodyPr/>
          <a:lstStyle>
            <a:lvl1pPr marL="0" indent="0">
              <a:buNone/>
              <a:defRPr sz="600"/>
            </a:lvl1pPr>
            <a:lvl2pPr marL="342892" indent="0">
              <a:buNone/>
              <a:defRPr sz="600"/>
            </a:lvl2pPr>
            <a:lvl3pPr marL="685783" indent="0">
              <a:buNone/>
              <a:defRPr/>
            </a:lvl3pPr>
            <a:lvl4pPr marL="1028675" indent="0">
              <a:buNone/>
              <a:defRPr/>
            </a:lvl4pPr>
            <a:lvl5pPr marL="1371566" indent="0">
              <a:buNone/>
              <a:defRPr/>
            </a:lvl5pPr>
          </a:lstStyle>
          <a:p>
            <a:pPr lvl="0"/>
            <a:r>
              <a:rPr lang="en-US" dirty="0"/>
              <a:t>Click to cite work</a:t>
            </a:r>
          </a:p>
          <a:p>
            <a:pPr lvl="1"/>
            <a:endParaRPr lang="en-US" dirty="0"/>
          </a:p>
        </p:txBody>
      </p:sp>
      <p:pic>
        <p:nvPicPr>
          <p:cNvPr id="8" name="Picture 7" descr="Text&#10;&#10;Description automatically generated with medium confidence">
            <a:extLst>
              <a:ext uri="{FF2B5EF4-FFF2-40B4-BE49-F238E27FC236}">
                <a16:creationId xmlns:a16="http://schemas.microsoft.com/office/drawing/2014/main" id="{2C682BD8-DEFB-4B41-BB2B-DB08FE828A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328540322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2"/>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F4D7A97-3AD7-4FB7-A38D-6DDA5B98B77F}"/>
              </a:ext>
            </a:extLst>
          </p:cNvPr>
          <p:cNvGrpSpPr/>
          <p:nvPr userDrawn="1"/>
        </p:nvGrpSpPr>
        <p:grpSpPr>
          <a:xfrm>
            <a:off x="-416538" y="-193716"/>
            <a:ext cx="5834459" cy="7483160"/>
            <a:chOff x="5889913" y="215788"/>
            <a:chExt cx="7779279" cy="7483160"/>
          </a:xfrm>
        </p:grpSpPr>
        <p:sp>
          <p:nvSpPr>
            <p:cNvPr id="7" name="Graphic 4">
              <a:extLst>
                <a:ext uri="{FF2B5EF4-FFF2-40B4-BE49-F238E27FC236}">
                  <a16:creationId xmlns:a16="http://schemas.microsoft.com/office/drawing/2014/main" id="{B9D66465-A03A-42E0-8D6B-2C449DC52F65}"/>
                </a:ext>
              </a:extLst>
            </p:cNvPr>
            <p:cNvSpPr/>
            <p:nvPr userDrawn="1"/>
          </p:nvSpPr>
          <p:spPr>
            <a:xfrm rot="4319383">
              <a:off x="6305590" y="335345"/>
              <a:ext cx="7455928" cy="7271277"/>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7397 w 5586068"/>
                <a:gd name="connsiteY8" fmla="*/ 4322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748865" y="171228"/>
                    <a:pt x="3017397" y="4322"/>
                  </a:cubicBezTo>
                </a:path>
              </a:pathLst>
            </a:custGeom>
            <a:solidFill>
              <a:srgbClr val="FFFFFF">
                <a:alpha val="7059"/>
              </a:srgbClr>
            </a:solidFill>
            <a:ln w="32396" cap="flat">
              <a:noFill/>
              <a:prstDash val="solid"/>
              <a:miter/>
            </a:ln>
          </p:spPr>
          <p:txBody>
            <a:bodyPr rtlCol="0" anchor="ctr"/>
            <a:lstStyle/>
            <a:p>
              <a:endParaRPr lang="en-US" sz="1350"/>
            </a:p>
          </p:txBody>
        </p:sp>
        <p:sp>
          <p:nvSpPr>
            <p:cNvPr id="8" name="Graphic 2">
              <a:extLst>
                <a:ext uri="{FF2B5EF4-FFF2-40B4-BE49-F238E27FC236}">
                  <a16:creationId xmlns:a16="http://schemas.microsoft.com/office/drawing/2014/main" id="{A9FD98F5-B761-43BF-95AD-B2E7083FBE2F}"/>
                </a:ext>
              </a:extLst>
            </p:cNvPr>
            <p:cNvSpPr/>
            <p:nvPr userDrawn="1"/>
          </p:nvSpPr>
          <p:spPr>
            <a:xfrm rot="15014318" flipV="1">
              <a:off x="5924731" y="180970"/>
              <a:ext cx="7194510" cy="7264145"/>
            </a:xfrm>
            <a:custGeom>
              <a:avLst/>
              <a:gdLst>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2990048 w 5586068"/>
                <a:gd name="connsiteY8" fmla="*/ 51807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19034 w 5586068"/>
                <a:gd name="connsiteY8" fmla="*/ 54474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22491 w 5586068"/>
                <a:gd name="connsiteY8" fmla="*/ 32125 h 5024960"/>
                <a:gd name="connsiteX0" fmla="*/ 3006252 w 5586068"/>
                <a:gd name="connsiteY0" fmla="*/ 9676 h 5024960"/>
                <a:gd name="connsiteX1" fmla="*/ 307567 w 5586068"/>
                <a:gd name="connsiteY1" fmla="*/ 1425942 h 5024960"/>
                <a:gd name="connsiteX2" fmla="*/ 425211 w 5586068"/>
                <a:gd name="connsiteY2" fmla="*/ 3954481 h 5024960"/>
                <a:gd name="connsiteX3" fmla="*/ 1808745 w 5586068"/>
                <a:gd name="connsiteY3" fmla="*/ 4859985 h 5024960"/>
                <a:gd name="connsiteX4" fmla="*/ 3475857 w 5586068"/>
                <a:gd name="connsiteY4" fmla="*/ 5016195 h 5024960"/>
                <a:gd name="connsiteX5" fmla="*/ 5026621 w 5586068"/>
                <a:gd name="connsiteY5" fmla="*/ 4521636 h 5024960"/>
                <a:gd name="connsiteX6" fmla="*/ 5580812 w 5586068"/>
                <a:gd name="connsiteY6" fmla="*/ 3073608 h 5024960"/>
                <a:gd name="connsiteX7" fmla="*/ 5006527 w 5586068"/>
                <a:gd name="connsiteY7" fmla="*/ 1075603 h 5024960"/>
                <a:gd name="connsiteX8" fmla="*/ 3083922 w 5586068"/>
                <a:gd name="connsiteY8" fmla="*/ 15110 h 502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6068" h="5024960">
                  <a:moveTo>
                    <a:pt x="3006252" y="9676"/>
                  </a:moveTo>
                  <a:cubicBezTo>
                    <a:pt x="1945186" y="-82690"/>
                    <a:pt x="830322" y="493540"/>
                    <a:pt x="307567" y="1425942"/>
                  </a:cubicBezTo>
                  <a:cubicBezTo>
                    <a:pt x="-128981" y="2204403"/>
                    <a:pt x="-110507" y="3240514"/>
                    <a:pt x="425211" y="3954481"/>
                  </a:cubicBezTo>
                  <a:cubicBezTo>
                    <a:pt x="761615" y="4403020"/>
                    <a:pt x="1270434" y="4702478"/>
                    <a:pt x="1808745" y="4859985"/>
                  </a:cubicBezTo>
                  <a:cubicBezTo>
                    <a:pt x="2347056" y="5017492"/>
                    <a:pt x="2915832" y="5041798"/>
                    <a:pt x="3475857" y="5016195"/>
                  </a:cubicBezTo>
                  <a:cubicBezTo>
                    <a:pt x="4029724" y="4990916"/>
                    <a:pt x="4621510" y="4900171"/>
                    <a:pt x="5026621" y="4521636"/>
                  </a:cubicBezTo>
                  <a:cubicBezTo>
                    <a:pt x="5413906" y="4159953"/>
                    <a:pt x="5552940" y="3602845"/>
                    <a:pt x="5580812" y="3073608"/>
                  </a:cubicBezTo>
                  <a:cubicBezTo>
                    <a:pt x="5617110" y="2377791"/>
                    <a:pt x="5469650" y="1618127"/>
                    <a:pt x="5006527" y="1075603"/>
                  </a:cubicBezTo>
                  <a:cubicBezTo>
                    <a:pt x="4504189" y="487058"/>
                    <a:pt x="3815390" y="182016"/>
                    <a:pt x="3083922" y="15110"/>
                  </a:cubicBezTo>
                </a:path>
              </a:pathLst>
            </a:custGeom>
            <a:solidFill>
              <a:srgbClr val="FFFFFF">
                <a:alpha val="5882"/>
              </a:srgbClr>
            </a:solidFill>
            <a:ln w="32396" cap="flat">
              <a:noFill/>
              <a:prstDash val="solid"/>
              <a:miter/>
            </a:ln>
          </p:spPr>
          <p:txBody>
            <a:bodyPr rtlCol="0" anchor="ctr"/>
            <a:lstStyle/>
            <a:p>
              <a:endParaRPr lang="en-US" sz="1350"/>
            </a:p>
          </p:txBody>
        </p:sp>
      </p:grpSp>
      <p:sp>
        <p:nvSpPr>
          <p:cNvPr id="10" name="Rectangle 9">
            <a:extLst>
              <a:ext uri="{FF2B5EF4-FFF2-40B4-BE49-F238E27FC236}">
                <a16:creationId xmlns:a16="http://schemas.microsoft.com/office/drawing/2014/main" id="{6D12AC64-C855-4FB0-8AEF-51FC8045BB99}"/>
              </a:ext>
            </a:extLst>
          </p:cNvPr>
          <p:cNvSpPr/>
          <p:nvPr userDrawn="1"/>
        </p:nvSpPr>
        <p:spPr>
          <a:xfrm>
            <a:off x="8664786" y="6248405"/>
            <a:ext cx="345797" cy="4917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Text&#10;&#10;Description automatically generated">
            <a:extLst>
              <a:ext uri="{FF2B5EF4-FFF2-40B4-BE49-F238E27FC236}">
                <a16:creationId xmlns:a16="http://schemas.microsoft.com/office/drawing/2014/main" id="{0EEF8AAF-A01D-4B2A-90DE-0F773DF574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66589"/>
          <a:stretch/>
        </p:blipFill>
        <p:spPr>
          <a:xfrm>
            <a:off x="8690762" y="6248400"/>
            <a:ext cx="319818" cy="422952"/>
          </a:xfrm>
          <a:prstGeom prst="rect">
            <a:avLst/>
          </a:prstGeom>
        </p:spPr>
      </p:pic>
      <p:sp>
        <p:nvSpPr>
          <p:cNvPr id="2" name="Rectangle 1">
            <a:extLst>
              <a:ext uri="{FF2B5EF4-FFF2-40B4-BE49-F238E27FC236}">
                <a16:creationId xmlns:a16="http://schemas.microsoft.com/office/drawing/2014/main" id="{153EF59F-3A44-4618-AEB8-7FEE7FE111CD}"/>
              </a:ext>
            </a:extLst>
          </p:cNvPr>
          <p:cNvSpPr/>
          <p:nvPr userDrawn="1"/>
        </p:nvSpPr>
        <p:spPr>
          <a:xfrm>
            <a:off x="433479" y="1362979"/>
            <a:ext cx="828136" cy="146649"/>
          </a:xfrm>
          <a:prstGeom prst="rect">
            <a:avLst/>
          </a:prstGeom>
          <a:solidFill>
            <a:srgbClr val="20A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1F7B5001-CBA7-4BFC-B3F4-B836E90AB4CF}"/>
              </a:ext>
            </a:extLst>
          </p:cNvPr>
          <p:cNvSpPr>
            <a:spLocks noGrp="1"/>
          </p:cNvSpPr>
          <p:nvPr>
            <p:ph type="ctrTitle" hasCustomPrompt="1"/>
          </p:nvPr>
        </p:nvSpPr>
        <p:spPr>
          <a:xfrm>
            <a:off x="348810" y="825492"/>
            <a:ext cx="8252267" cy="6032511"/>
          </a:xfrm>
          <a:prstGeom prst="rect">
            <a:avLst/>
          </a:prstGeom>
        </p:spPr>
        <p:txBody>
          <a:bodyPr anchor="t">
            <a:noAutofit/>
          </a:bodyPr>
          <a:lstStyle>
            <a:lvl1pPr algn="l">
              <a:lnSpc>
                <a:spcPct val="100000"/>
              </a:lnSpc>
              <a:defRPr sz="4950">
                <a:latin typeface="Roboto Medium" panose="02000000000000000000" pitchFamily="2" charset="0"/>
                <a:ea typeface="Roboto Medium" panose="02000000000000000000" pitchFamily="2" charset="0"/>
              </a:defRPr>
            </a:lvl1pPr>
          </a:lstStyle>
          <a:p>
            <a:r>
              <a:rPr lang="en-US" dirty="0"/>
              <a:t>Click to add divider text</a:t>
            </a:r>
          </a:p>
        </p:txBody>
      </p:sp>
      <p:pic>
        <p:nvPicPr>
          <p:cNvPr id="12" name="Picture 11" descr="Text&#10;&#10;Description automatically generated with medium confidence">
            <a:extLst>
              <a:ext uri="{FF2B5EF4-FFF2-40B4-BE49-F238E27FC236}">
                <a16:creationId xmlns:a16="http://schemas.microsoft.com/office/drawing/2014/main" id="{88BFCA5F-B856-4EF5-A8B0-6AFD8B0AEF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95" y="6083806"/>
            <a:ext cx="3106680" cy="774194"/>
          </a:xfrm>
          <a:prstGeom prst="rect">
            <a:avLst/>
          </a:prstGeom>
        </p:spPr>
      </p:pic>
    </p:spTree>
    <p:extLst>
      <p:ext uri="{BB962C8B-B14F-4D97-AF65-F5344CB8AC3E}">
        <p14:creationId xmlns:p14="http://schemas.microsoft.com/office/powerpoint/2010/main" val="407196734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Colum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A526B-A985-4CCD-92D4-1B3147A5E614}"/>
              </a:ext>
            </a:extLst>
          </p:cNvPr>
          <p:cNvSpPr>
            <a:spLocks noGrp="1"/>
          </p:cNvSpPr>
          <p:nvPr>
            <p:ph sz="half" idx="1" hasCustomPrompt="1"/>
          </p:nvPr>
        </p:nvSpPr>
        <p:spPr>
          <a:xfrm>
            <a:off x="397568" y="1825625"/>
            <a:ext cx="4046220" cy="4351338"/>
          </a:xfrm>
          <a:prstGeom prst="rect">
            <a:avLst/>
          </a:prstGeom>
        </p:spPr>
        <p:txBody>
          <a:bodyPr/>
          <a:lstStyle>
            <a:lvl1pPr marL="0" indent="0">
              <a:buFontTx/>
              <a:buNone/>
              <a:defRPr sz="1650"/>
            </a:lvl1pPr>
            <a:lvl2pPr marL="557199" indent="-214308">
              <a:buFont typeface="Arial" panose="020B0604020202020204" pitchFamily="34" charset="0"/>
              <a:buChar cha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sp>
        <p:nvSpPr>
          <p:cNvPr id="4" name="Content Placeholder 3">
            <a:extLst>
              <a:ext uri="{FF2B5EF4-FFF2-40B4-BE49-F238E27FC236}">
                <a16:creationId xmlns:a16="http://schemas.microsoft.com/office/drawing/2014/main" id="{FD4EF040-8ADA-41C0-A841-CC9BBF56B254}"/>
              </a:ext>
            </a:extLst>
          </p:cNvPr>
          <p:cNvSpPr>
            <a:spLocks noGrp="1"/>
          </p:cNvSpPr>
          <p:nvPr>
            <p:ph sz="half" idx="2" hasCustomPrompt="1"/>
          </p:nvPr>
        </p:nvSpPr>
        <p:spPr>
          <a:xfrm>
            <a:off x="4629150" y="1825625"/>
            <a:ext cx="4046220" cy="4351338"/>
          </a:xfrm>
          <a:prstGeom prst="rect">
            <a:avLst/>
          </a:prstGeom>
        </p:spPr>
        <p:txBody>
          <a:bodyPr/>
          <a:lstStyle>
            <a:lvl1pPr marL="0" indent="0">
              <a:buFontTx/>
              <a:buNone/>
              <a:defRPr sz="1650"/>
            </a:lvl1pPr>
            <a:lvl2pPr>
              <a:defRPr sz="1500"/>
            </a:lvl2pPr>
            <a:lvl3pPr>
              <a:defRPr sz="1500"/>
            </a:lvl3pPr>
            <a:lvl4pPr>
              <a:defRPr sz="1500"/>
            </a:lvl4pPr>
          </a:lstStyle>
          <a:p>
            <a:pPr lvl="0"/>
            <a:r>
              <a:rPr lang="en-US" dirty="0"/>
              <a:t>Click to add body text</a:t>
            </a:r>
          </a:p>
          <a:p>
            <a:pPr lvl="1"/>
            <a:r>
              <a:rPr lang="en-US" dirty="0"/>
              <a:t>Bullet one</a:t>
            </a:r>
          </a:p>
          <a:p>
            <a:pPr lvl="2"/>
            <a:r>
              <a:rPr lang="en-US" dirty="0"/>
              <a:t>Bullet two</a:t>
            </a:r>
          </a:p>
          <a:p>
            <a:pPr lvl="3"/>
            <a:r>
              <a:rPr lang="en-US" dirty="0"/>
              <a:t>Bullet three</a:t>
            </a:r>
          </a:p>
        </p:txBody>
      </p:sp>
      <p:pic>
        <p:nvPicPr>
          <p:cNvPr id="9" name="Picture 8" descr="IHI_Symbol.png">
            <a:extLst>
              <a:ext uri="{FF2B5EF4-FFF2-40B4-BE49-F238E27FC236}">
                <a16:creationId xmlns:a16="http://schemas.microsoft.com/office/drawing/2014/main" id="{18408532-34C0-43F8-B52E-0148FA30C39C}"/>
              </a:ext>
            </a:extLst>
          </p:cNvPr>
          <p:cNvPicPr>
            <a:picLocks noChangeAspect="1"/>
          </p:cNvPicPr>
          <p:nvPr userDrawn="1"/>
        </p:nvPicPr>
        <p:blipFill>
          <a:blip r:embed="rId2" cstate="print"/>
          <a:stretch>
            <a:fillRect/>
          </a:stretch>
        </p:blipFill>
        <p:spPr>
          <a:xfrm>
            <a:off x="8688384" y="6263410"/>
            <a:ext cx="290885" cy="382809"/>
          </a:xfrm>
          <a:prstGeom prst="rect">
            <a:avLst/>
          </a:prstGeom>
          <a:noFill/>
          <a:ln>
            <a:noFill/>
          </a:ln>
        </p:spPr>
      </p:pic>
      <p:sp>
        <p:nvSpPr>
          <p:cNvPr id="10" name="Title 1">
            <a:extLst>
              <a:ext uri="{FF2B5EF4-FFF2-40B4-BE49-F238E27FC236}">
                <a16:creationId xmlns:a16="http://schemas.microsoft.com/office/drawing/2014/main" id="{0D4EA97D-1A84-4550-B0E3-D59573BA416F}"/>
              </a:ext>
            </a:extLst>
          </p:cNvPr>
          <p:cNvSpPr>
            <a:spLocks noGrp="1"/>
          </p:cNvSpPr>
          <p:nvPr>
            <p:ph type="title" hasCustomPrompt="1"/>
          </p:nvPr>
        </p:nvSpPr>
        <p:spPr>
          <a:xfrm>
            <a:off x="382660" y="576202"/>
            <a:ext cx="8282126" cy="1114491"/>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cxnSp>
        <p:nvCxnSpPr>
          <p:cNvPr id="11" name="Straight Connector 10">
            <a:extLst>
              <a:ext uri="{FF2B5EF4-FFF2-40B4-BE49-F238E27FC236}">
                <a16:creationId xmlns:a16="http://schemas.microsoft.com/office/drawing/2014/main" id="{1B1FCE93-83D7-40C5-AB30-2677007C29E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23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tent Slide 2 Column with 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83850" y="566535"/>
            <a:ext cx="8284066" cy="1034707"/>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91304"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91304" y="2465319"/>
            <a:ext cx="4046220" cy="3704466"/>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p:txBody>
      </p:sp>
      <p:sp>
        <p:nvSpPr>
          <p:cNvPr id="5" name="Text Placeholder 4">
            <a:extLst>
              <a:ext uri="{FF2B5EF4-FFF2-40B4-BE49-F238E27FC236}">
                <a16:creationId xmlns:a16="http://schemas.microsoft.com/office/drawing/2014/main" id="{605BAC4D-F06E-4E72-A399-4C275DC47754}"/>
              </a:ext>
            </a:extLst>
          </p:cNvPr>
          <p:cNvSpPr>
            <a:spLocks noGrp="1"/>
          </p:cNvSpPr>
          <p:nvPr>
            <p:ph type="body" sz="quarter" idx="3" hasCustomPrompt="1"/>
          </p:nvPr>
        </p:nvSpPr>
        <p:spPr>
          <a:xfrm>
            <a:off x="4629150" y="1611590"/>
            <a:ext cx="4046220" cy="823912"/>
          </a:xfrm>
          <a:prstGeom prst="rect">
            <a:avLst/>
          </a:prstGeom>
        </p:spPr>
        <p:txBody>
          <a:bodyPr anchor="t">
            <a:normAutofit/>
          </a:bodyPr>
          <a:lstStyle>
            <a:lvl1pPr marL="0" indent="0">
              <a:spcBef>
                <a:spcPts val="0"/>
              </a:spcBef>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6" name="Content Placeholder 5">
            <a:extLst>
              <a:ext uri="{FF2B5EF4-FFF2-40B4-BE49-F238E27FC236}">
                <a16:creationId xmlns:a16="http://schemas.microsoft.com/office/drawing/2014/main" id="{537336A3-48E9-43E3-8C43-3B0661407677}"/>
              </a:ext>
            </a:extLst>
          </p:cNvPr>
          <p:cNvSpPr>
            <a:spLocks noGrp="1"/>
          </p:cNvSpPr>
          <p:nvPr>
            <p:ph sz="quarter" idx="4" hasCustomPrompt="1"/>
          </p:nvPr>
        </p:nvSpPr>
        <p:spPr>
          <a:xfrm>
            <a:off x="4629150" y="2485197"/>
            <a:ext cx="4046220" cy="3684588"/>
          </a:xfrm>
          <a:prstGeom prst="rect">
            <a:avLst/>
          </a:prstGeom>
        </p:spPr>
        <p:txBody>
          <a:bodyPr/>
          <a:lstStyle>
            <a:lvl1pPr marL="0" indent="0">
              <a:buNone/>
              <a:defRPr sz="1500"/>
            </a:lvl1pPr>
            <a:lvl2pPr>
              <a:defRPr sz="1350"/>
            </a:lvl2pPr>
            <a:lvl3pPr>
              <a:defRPr sz="1350"/>
            </a:lvl3pPr>
          </a:lstStyle>
          <a:p>
            <a:pPr lvl="0"/>
            <a:r>
              <a:rPr lang="en-US" dirty="0"/>
              <a:t>Click to add body text</a:t>
            </a:r>
          </a:p>
          <a:p>
            <a:pPr lvl="1"/>
            <a:r>
              <a:rPr lang="en-US" dirty="0"/>
              <a:t>Bullet one</a:t>
            </a:r>
          </a:p>
          <a:p>
            <a:pPr lvl="2"/>
            <a:r>
              <a:rPr lang="en-US" dirty="0"/>
              <a:t>Bullet two</a:t>
            </a:r>
          </a:p>
          <a:p>
            <a:pPr lvl="0"/>
            <a:endParaRPr lang="en-US" dirty="0"/>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cxnSp>
        <p:nvCxnSpPr>
          <p:cNvPr id="13" name="Straight Connector 12">
            <a:extLst>
              <a:ext uri="{FF2B5EF4-FFF2-40B4-BE49-F238E27FC236}">
                <a16:creationId xmlns:a16="http://schemas.microsoft.com/office/drawing/2014/main" id="{87B46992-E9BA-4B3D-9567-BFBDFAD5846F}"/>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96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itle and Small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D3D-79C7-4142-95B6-49B33BD430FF}"/>
              </a:ext>
            </a:extLst>
          </p:cNvPr>
          <p:cNvSpPr>
            <a:spLocks noGrp="1"/>
          </p:cNvSpPr>
          <p:nvPr>
            <p:ph type="title" hasCustomPrompt="1"/>
          </p:nvPr>
        </p:nvSpPr>
        <p:spPr>
          <a:xfrm>
            <a:off x="372720" y="596348"/>
            <a:ext cx="8314505" cy="1007448"/>
          </a:xfrm>
          <a:prstGeom prst="rect">
            <a:avLst/>
          </a:prstGeom>
        </p:spPr>
        <p:txBody>
          <a:bodyPr anchor="t">
            <a:normAutofit/>
          </a:bodyPr>
          <a:lstStyle>
            <a:lvl1pPr>
              <a:defRPr sz="3000">
                <a:latin typeface="Roboto Medium" panose="02000000000000000000" pitchFamily="2" charset="0"/>
                <a:ea typeface="Roboto Medium" panose="02000000000000000000" pitchFamily="2" charset="0"/>
              </a:defRPr>
            </a:lvl1pPr>
          </a:lstStyle>
          <a:p>
            <a:r>
              <a:rPr lang="en-US" dirty="0"/>
              <a:t>Click to add title text</a:t>
            </a:r>
          </a:p>
        </p:txBody>
      </p:sp>
      <p:sp>
        <p:nvSpPr>
          <p:cNvPr id="3" name="Text Placeholder 2">
            <a:extLst>
              <a:ext uri="{FF2B5EF4-FFF2-40B4-BE49-F238E27FC236}">
                <a16:creationId xmlns:a16="http://schemas.microsoft.com/office/drawing/2014/main" id="{2310619A-389A-46DD-BACC-0B2D9DFCA4AC}"/>
              </a:ext>
            </a:extLst>
          </p:cNvPr>
          <p:cNvSpPr>
            <a:spLocks noGrp="1"/>
          </p:cNvSpPr>
          <p:nvPr>
            <p:ph type="body" idx="1" hasCustomPrompt="1"/>
          </p:nvPr>
        </p:nvSpPr>
        <p:spPr>
          <a:xfrm>
            <a:off x="369502" y="1621529"/>
            <a:ext cx="4046220" cy="732094"/>
          </a:xfrm>
          <a:prstGeom prst="rect">
            <a:avLst/>
          </a:prstGeom>
        </p:spPr>
        <p:txBody>
          <a:bodyPr anchor="t">
            <a:normAutofit/>
          </a:bodyPr>
          <a:lstStyle>
            <a:lvl1pPr marL="0" indent="0">
              <a:buNone/>
              <a:defRPr sz="1800" b="0">
                <a:solidFill>
                  <a:schemeClr val="tx2"/>
                </a:solidFill>
                <a:latin typeface="Roboto Medium" panose="02000000000000000000" pitchFamily="2" charset="0"/>
                <a:ea typeface="Roboto Medium" panose="02000000000000000000" pitchFamily="2"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add subhead text</a:t>
            </a:r>
          </a:p>
        </p:txBody>
      </p:sp>
      <p:sp>
        <p:nvSpPr>
          <p:cNvPr id="4" name="Content Placeholder 3">
            <a:extLst>
              <a:ext uri="{FF2B5EF4-FFF2-40B4-BE49-F238E27FC236}">
                <a16:creationId xmlns:a16="http://schemas.microsoft.com/office/drawing/2014/main" id="{58A70215-FF52-4AB8-8870-52B6D7D781CA}"/>
              </a:ext>
            </a:extLst>
          </p:cNvPr>
          <p:cNvSpPr>
            <a:spLocks noGrp="1"/>
          </p:cNvSpPr>
          <p:nvPr>
            <p:ph sz="half" idx="2" hasCustomPrompt="1"/>
          </p:nvPr>
        </p:nvSpPr>
        <p:spPr>
          <a:xfrm>
            <a:off x="362048" y="2413267"/>
            <a:ext cx="4046220" cy="3776401"/>
          </a:xfrm>
          <a:prstGeom prst="rect">
            <a:avLst/>
          </a:prstGeom>
        </p:spPr>
        <p:txBody>
          <a:bodyPr/>
          <a:lstStyle>
            <a:lvl1pPr marL="0" indent="0">
              <a:buFontTx/>
              <a:buNone/>
              <a:defRPr sz="1500"/>
            </a:lvl1pPr>
            <a:lvl2pPr>
              <a:defRPr sz="1350"/>
            </a:lvl2pPr>
            <a:lvl3pPr>
              <a:defRPr sz="1350"/>
            </a:lvl3pPr>
            <a:lvl4pPr>
              <a:defRPr sz="1050"/>
            </a:lvl4pPr>
          </a:lstStyle>
          <a:p>
            <a:pPr lvl="0"/>
            <a:r>
              <a:rPr lang="en-US" dirty="0"/>
              <a:t>Click to add body text</a:t>
            </a:r>
          </a:p>
          <a:p>
            <a:pPr lvl="1"/>
            <a:r>
              <a:rPr lang="en-US" dirty="0"/>
              <a:t>Bullet one</a:t>
            </a:r>
          </a:p>
          <a:p>
            <a:pPr lvl="2"/>
            <a:r>
              <a:rPr lang="en-US" dirty="0"/>
              <a:t>Bullet two</a:t>
            </a:r>
          </a:p>
        </p:txBody>
      </p:sp>
      <p:pic>
        <p:nvPicPr>
          <p:cNvPr id="11" name="Picture 10" descr="IHI_Symbol.png">
            <a:extLst>
              <a:ext uri="{FF2B5EF4-FFF2-40B4-BE49-F238E27FC236}">
                <a16:creationId xmlns:a16="http://schemas.microsoft.com/office/drawing/2014/main" id="{96036BD6-01CC-4A0A-A11D-B3958DD0A45C}"/>
              </a:ext>
            </a:extLst>
          </p:cNvPr>
          <p:cNvPicPr>
            <a:picLocks noChangeAspect="1"/>
          </p:cNvPicPr>
          <p:nvPr userDrawn="1"/>
        </p:nvPicPr>
        <p:blipFill>
          <a:blip r:embed="rId2" cstate="print"/>
          <a:stretch>
            <a:fillRect/>
          </a:stretch>
        </p:blipFill>
        <p:spPr>
          <a:xfrm>
            <a:off x="8673476" y="6253885"/>
            <a:ext cx="290885" cy="382809"/>
          </a:xfrm>
          <a:prstGeom prst="rect">
            <a:avLst/>
          </a:prstGeom>
          <a:noFill/>
          <a:ln>
            <a:noFill/>
          </a:ln>
        </p:spPr>
      </p:pic>
      <p:sp>
        <p:nvSpPr>
          <p:cNvPr id="12" name="Picture Placeholder 4">
            <a:extLst>
              <a:ext uri="{FF2B5EF4-FFF2-40B4-BE49-F238E27FC236}">
                <a16:creationId xmlns:a16="http://schemas.microsoft.com/office/drawing/2014/main" id="{7C36FCF6-B43B-4E4B-89F2-EAE731355989}"/>
              </a:ext>
            </a:extLst>
          </p:cNvPr>
          <p:cNvSpPr>
            <a:spLocks noGrp="1"/>
          </p:cNvSpPr>
          <p:nvPr>
            <p:ph type="pic" sz="quarter" idx="11"/>
          </p:nvPr>
        </p:nvSpPr>
        <p:spPr>
          <a:xfrm>
            <a:off x="4641002" y="1621530"/>
            <a:ext cx="4046220" cy="4554984"/>
          </a:xfrm>
          <a:prstGeom prst="rect">
            <a:avLst/>
          </a:prstGeom>
        </p:spPr>
        <p:txBody>
          <a:bodyPr/>
          <a:lstStyle>
            <a:lvl1pPr marL="0" indent="0" algn="ctr">
              <a:buNone/>
              <a:defRPr/>
            </a:lvl1pPr>
          </a:lstStyle>
          <a:p>
            <a:r>
              <a:rPr lang="en-US"/>
              <a:t>Click icon to add picture</a:t>
            </a:r>
            <a:endParaRPr lang="en-US" dirty="0"/>
          </a:p>
        </p:txBody>
      </p:sp>
      <p:cxnSp>
        <p:nvCxnSpPr>
          <p:cNvPr id="13" name="Straight Connector 12">
            <a:extLst>
              <a:ext uri="{FF2B5EF4-FFF2-40B4-BE49-F238E27FC236}">
                <a16:creationId xmlns:a16="http://schemas.microsoft.com/office/drawing/2014/main" id="{FB1DD61B-C158-4EED-A964-89AB6D63C76E}"/>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1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image" Target="../media/image2.emf"/><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image" Target="../media/image6.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5E4AF2-8AC4-4FAD-AC14-416D62AE014D}"/>
              </a:ext>
            </a:extLst>
          </p:cNvPr>
          <p:cNvCxnSpPr>
            <a:cxnSpLocks/>
          </p:cNvCxnSpPr>
          <p:nvPr userDrawn="1"/>
        </p:nvCxnSpPr>
        <p:spPr>
          <a:xfrm>
            <a:off x="479216" y="1411105"/>
            <a:ext cx="734400" cy="0"/>
          </a:xfrm>
          <a:prstGeom prst="line">
            <a:avLst/>
          </a:prstGeom>
          <a:ln>
            <a:solidFill>
              <a:srgbClr val="6BC5DB"/>
            </a:solidFill>
          </a:ln>
        </p:spPr>
        <p:style>
          <a:lnRef idx="1">
            <a:schemeClr val="accent1"/>
          </a:lnRef>
          <a:fillRef idx="0">
            <a:schemeClr val="accent1"/>
          </a:fillRef>
          <a:effectRef idx="0">
            <a:schemeClr val="accent1"/>
          </a:effectRef>
          <a:fontRef idx="minor">
            <a:schemeClr val="tx1"/>
          </a:fontRef>
        </p:style>
      </p:cxnSp>
      <p:pic>
        <p:nvPicPr>
          <p:cNvPr id="6" name="Picture 5" descr="IHI_Symbol.png">
            <a:extLst>
              <a:ext uri="{FF2B5EF4-FFF2-40B4-BE49-F238E27FC236}">
                <a16:creationId xmlns:a16="http://schemas.microsoft.com/office/drawing/2014/main" id="{4B2EC539-EBCE-4682-B52D-9F772D37C3D3}"/>
              </a:ext>
            </a:extLst>
          </p:cNvPr>
          <p:cNvPicPr>
            <a:picLocks noChangeAspect="1"/>
          </p:cNvPicPr>
          <p:nvPr userDrawn="1"/>
        </p:nvPicPr>
        <p:blipFill>
          <a:blip r:embed="rId21" cstate="print"/>
          <a:stretch>
            <a:fillRect/>
          </a:stretch>
        </p:blipFill>
        <p:spPr>
          <a:xfrm>
            <a:off x="8688384" y="6253885"/>
            <a:ext cx="290885" cy="382809"/>
          </a:xfrm>
          <a:prstGeom prst="rect">
            <a:avLst/>
          </a:prstGeom>
          <a:noFill/>
          <a:ln>
            <a:noFill/>
          </a:ln>
        </p:spPr>
      </p:pic>
      <p:pic>
        <p:nvPicPr>
          <p:cNvPr id="7" name="Picture 6">
            <a:extLst>
              <a:ext uri="{FF2B5EF4-FFF2-40B4-BE49-F238E27FC236}">
                <a16:creationId xmlns:a16="http://schemas.microsoft.com/office/drawing/2014/main" id="{4169FA8B-10BF-4AAA-90AA-1510F120431A}"/>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409359214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8" r:id="rId3"/>
    <p:sldLayoutId id="2147483664" r:id="rId4"/>
    <p:sldLayoutId id="2147483669" r:id="rId5"/>
    <p:sldLayoutId id="2147483651" r:id="rId6"/>
    <p:sldLayoutId id="2147483652" r:id="rId7"/>
    <p:sldLayoutId id="2147483653" r:id="rId8"/>
    <p:sldLayoutId id="2147483663" r:id="rId9"/>
    <p:sldLayoutId id="2147483666" r:id="rId10"/>
    <p:sldLayoutId id="2147483656" r:id="rId11"/>
    <p:sldLayoutId id="2147483657" r:id="rId12"/>
    <p:sldLayoutId id="2147483665" r:id="rId13"/>
    <p:sldLayoutId id="2147483654" r:id="rId14"/>
    <p:sldLayoutId id="2147483655" r:id="rId15"/>
    <p:sldLayoutId id="2147483667" r:id="rId16"/>
    <p:sldLayoutId id="2147483700" r:id="rId17"/>
    <p:sldLayoutId id="2147483701" r:id="rId18"/>
    <p:sldLayoutId id="2147483702" r:id="rId19"/>
  </p:sldLayoutIdLst>
  <p:txStyles>
    <p:titleStyle>
      <a:lvl1pPr algn="l" defTabSz="685783" rtl="0" eaLnBrk="1" latinLnBrk="0" hangingPunct="1">
        <a:lnSpc>
          <a:spcPct val="90000"/>
        </a:lnSpc>
        <a:spcBef>
          <a:spcPct val="0"/>
        </a:spcBef>
        <a:buNone/>
        <a:defRPr sz="3300" kern="1200">
          <a:solidFill>
            <a:schemeClr val="tx2"/>
          </a:solidFill>
          <a:latin typeface="Roboto Medium" panose="02000000000000000000" pitchFamily="2" charset="0"/>
          <a:ea typeface="Roboto Medium" panose="02000000000000000000" pitchFamily="2" charset="0"/>
          <a:cs typeface="+mj-cs"/>
        </a:defRPr>
      </a:lvl1pPr>
    </p:titleStyle>
    <p:bodyStyle>
      <a:lvl1pPr marL="171446" indent="-171446" algn="l" defTabSz="685783" rtl="0" eaLnBrk="1" latinLnBrk="0" hangingPunct="1">
        <a:lnSpc>
          <a:spcPct val="150000"/>
        </a:lnSpc>
        <a:spcBef>
          <a:spcPts val="750"/>
        </a:spcBef>
        <a:buFont typeface="Arial" panose="020B0604020202020204" pitchFamily="34" charset="0"/>
        <a:buChar char="•"/>
        <a:tabLst>
          <a:tab pos="428615" algn="l"/>
        </a:tabLst>
        <a:defRPr sz="15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5635"/>
            <a:ext cx="8229600" cy="762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267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IHI_Symbol.png"/>
          <p:cNvPicPr>
            <a:picLocks noChangeAspect="1"/>
          </p:cNvPicPr>
          <p:nvPr/>
        </p:nvPicPr>
        <p:blipFill>
          <a:blip r:embed="rId32" cstate="print"/>
          <a:stretch>
            <a:fillRect/>
          </a:stretch>
        </p:blipFill>
        <p:spPr>
          <a:xfrm>
            <a:off x="8229601" y="6224168"/>
            <a:ext cx="457205" cy="469393"/>
          </a:xfrm>
          <a:prstGeom prst="rect">
            <a:avLst/>
          </a:prstGeom>
          <a:noFill/>
          <a:ln>
            <a:noFill/>
          </a:ln>
        </p:spPr>
      </p:pic>
      <p:cxnSp>
        <p:nvCxnSpPr>
          <p:cNvPr id="10" name="Straight Connector 9"/>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cxnSp>
        <p:nvCxnSpPr>
          <p:cNvPr id="7" name="Straight Connector 6"/>
          <p:cNvCxnSpPr/>
          <p:nvPr/>
        </p:nvCxnSpPr>
        <p:spPr>
          <a:xfrm>
            <a:off x="457200" y="1219200"/>
            <a:ext cx="82296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D9A9EFF-8A1A-4662-A12B-C145C9234EC9}"/>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225012" y="6375962"/>
            <a:ext cx="3032538" cy="702138"/>
          </a:xfrm>
          <a:prstGeom prst="rect">
            <a:avLst/>
          </a:prstGeom>
        </p:spPr>
      </p:pic>
    </p:spTree>
    <p:extLst>
      <p:ext uri="{BB962C8B-B14F-4D97-AF65-F5344CB8AC3E}">
        <p14:creationId xmlns:p14="http://schemas.microsoft.com/office/powerpoint/2010/main" val="37910690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Lst>
  <p:hf hdr="0" ftr="0" dt="0"/>
  <p:txStyles>
    <p:titleStyle>
      <a:lvl1pPr algn="l" defTabSz="914333" rtl="0" eaLnBrk="1" latinLnBrk="0" hangingPunct="1">
        <a:spcBef>
          <a:spcPct val="0"/>
        </a:spcBef>
        <a:buNone/>
        <a:defRPr sz="4000" b="0" kern="1200">
          <a:solidFill>
            <a:schemeClr val="accent2"/>
          </a:solidFill>
          <a:latin typeface="Arial" pitchFamily="34" charset="0"/>
          <a:ea typeface="+mj-ea"/>
          <a:cs typeface="Arial" pitchFamily="34" charset="0"/>
        </a:defRPr>
      </a:lvl1pPr>
    </p:titleStyle>
    <p:bodyStyle>
      <a:lvl1pPr marL="342875" indent="-342875" algn="l" defTabSz="914333" rtl="0" eaLnBrk="1" latinLnBrk="0" hangingPunct="1">
        <a:spcBef>
          <a:spcPct val="20000"/>
        </a:spcBef>
        <a:buClr>
          <a:schemeClr val="accent2"/>
        </a:buClr>
        <a:buSzPct val="110000"/>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895" indent="-285729" algn="l" defTabSz="914333"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2915" indent="-228582" algn="l" defTabSz="914333" rtl="0" eaLnBrk="1" latinLnBrk="0" hangingPunct="1">
        <a:spcBef>
          <a:spcPct val="20000"/>
        </a:spcBef>
        <a:buClr>
          <a:schemeClr val="accent2"/>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080" indent="-228582" algn="l" defTabSz="914333" rtl="0" eaLnBrk="1" latinLnBrk="0" hangingPunct="1">
        <a:spcBef>
          <a:spcPct val="20000"/>
        </a:spcBef>
        <a:buClr>
          <a:schemeClr val="accent2"/>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246" indent="-228582" algn="l" defTabSz="914333" rtl="0" eaLnBrk="1" latinLnBrk="0" hangingPunct="1">
        <a:spcBef>
          <a:spcPct val="20000"/>
        </a:spcBef>
        <a:buClr>
          <a:schemeClr val="accent2"/>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pyMXtVprN7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youtu.be/0TFyfwWziP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simonandschuster.com/books/The-Art-of-Dying-Well/Katy-Butler/9781501135316"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theconversationproject.org/tcp-blog/with-dementia-more-is-needed-than-a-boilerplate-advance-directive/" TargetMode="External"/><Relationship Id="rId5" Type="http://schemas.openxmlformats.org/officeDocument/2006/relationships/hyperlink" Target="https://theconversationproject.org/tcp-blog/with-dementia-more-is-needed-than-a-boilerplate-advance-directive" TargetMode="Externa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conversationproject.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46.sv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B5FS_dmJg1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boundless-communications/chapter/understanding-listen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3760" y="6248400"/>
            <a:ext cx="4582477" cy="369332"/>
          </a:xfrm>
          <a:prstGeom prst="rect">
            <a:avLst/>
          </a:prstGeom>
          <a:noFill/>
        </p:spPr>
        <p:txBody>
          <a:bodyPr wrap="square" rtlCol="0">
            <a:spAutoFit/>
          </a:bodyPr>
          <a:lstStyle/>
          <a:p>
            <a:pPr marL="347472" marR="0" lvl="0" indent="-347472" defTabSz="914400" eaLnBrk="1" fontAlgn="auto" latinLnBrk="0" hangingPunct="1">
              <a:lnSpc>
                <a:spcPct val="100000"/>
              </a:lnSpc>
              <a:spcBef>
                <a:spcPts val="576"/>
              </a:spcBef>
              <a:spcAft>
                <a:spcPts val="0"/>
              </a:spcAft>
              <a:buClrTx/>
              <a:buSzTx/>
              <a:buFontTx/>
              <a:buNone/>
              <a:tabLst/>
              <a:defRPr/>
            </a:pPr>
            <a:r>
              <a:rPr lang="es-419" b="1" dirty="0">
                <a:solidFill>
                  <a:srgbClr val="FF0000"/>
                </a:solidFill>
                <a:highlight>
                  <a:srgbClr val="FFFF00"/>
                </a:highlight>
              </a:rPr>
              <a:t>&lt;Inserte el nombre de su organización aquí&gt;</a:t>
            </a:r>
          </a:p>
        </p:txBody>
      </p:sp>
      <p:pic>
        <p:nvPicPr>
          <p:cNvPr id="8" name="Picture 7">
            <a:extLst>
              <a:ext uri="{FF2B5EF4-FFF2-40B4-BE49-F238E27FC236}">
                <a16:creationId xmlns:a16="http://schemas.microsoft.com/office/drawing/2014/main" id="{2FE25D9B-8CAF-4855-9635-1C276604C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9" y="572505"/>
            <a:ext cx="8660074" cy="1966549"/>
          </a:xfrm>
          <a:prstGeom prst="rect">
            <a:avLst/>
          </a:prstGeom>
        </p:spPr>
      </p:pic>
      <p:pic>
        <p:nvPicPr>
          <p:cNvPr id="5" name="Picture 4">
            <a:extLst>
              <a:ext uri="{FF2B5EF4-FFF2-40B4-BE49-F238E27FC236}">
                <a16:creationId xmlns:a16="http://schemas.microsoft.com/office/drawing/2014/main" id="{AD119321-C8D1-4342-8C4C-1DB9DADA9BE5}"/>
              </a:ext>
            </a:extLst>
          </p:cNvPr>
          <p:cNvPicPr>
            <a:picLocks noChangeAspect="1"/>
          </p:cNvPicPr>
          <p:nvPr/>
        </p:nvPicPr>
        <p:blipFill>
          <a:blip r:embed="rId4"/>
          <a:stretch>
            <a:fillRect/>
          </a:stretch>
        </p:blipFill>
        <p:spPr>
          <a:xfrm>
            <a:off x="0" y="2539054"/>
            <a:ext cx="9144000" cy="2408726"/>
          </a:xfrm>
          <a:prstGeom prst="rect">
            <a:avLst/>
          </a:prstGeom>
        </p:spPr>
      </p:pic>
    </p:spTree>
    <p:extLst>
      <p:ext uri="{BB962C8B-B14F-4D97-AF65-F5344CB8AC3E}">
        <p14:creationId xmlns:p14="http://schemas.microsoft.com/office/powerpoint/2010/main" val="89826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s-CO" dirty="0"/>
              <a:t>Recursos gratis (en varios idiomas)</a:t>
            </a:r>
          </a:p>
        </p:txBody>
      </p:sp>
      <p:sp>
        <p:nvSpPr>
          <p:cNvPr id="11" name="Rectangle 10">
            <a:extLst>
              <a:ext uri="{FF2B5EF4-FFF2-40B4-BE49-F238E27FC236}">
                <a16:creationId xmlns:a16="http://schemas.microsoft.com/office/drawing/2014/main" id="{02E492EF-AF45-471A-BE8D-51C1C1A77436}"/>
              </a:ext>
            </a:extLst>
          </p:cNvPr>
          <p:cNvSpPr/>
          <p:nvPr/>
        </p:nvSpPr>
        <p:spPr>
          <a:xfrm>
            <a:off x="329498" y="1141829"/>
            <a:ext cx="3864479" cy="5909310"/>
          </a:xfrm>
          <a:prstGeom prst="rect">
            <a:avLst/>
          </a:prstGeom>
        </p:spPr>
        <p:txBody>
          <a:bodyPr wrap="square">
            <a:spAutoFit/>
          </a:bodyPr>
          <a:lstStyle/>
          <a:p>
            <a:endParaRPr lang="es-CO" dirty="0">
              <a:solidFill>
                <a:srgbClr val="455660"/>
              </a:solidFill>
            </a:endParaRPr>
          </a:p>
          <a:p>
            <a:pPr marL="160735" indent="-160735">
              <a:buFont typeface="Arial" panose="020B0604020202020204" pitchFamily="34" charset="0"/>
              <a:buChar char="•"/>
            </a:pPr>
            <a:r>
              <a:rPr lang="es-CO" dirty="0">
                <a:solidFill>
                  <a:srgbClr val="455660"/>
                </a:solidFill>
              </a:rPr>
              <a:t>Guía para iniciar la conversación</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s-CO" dirty="0">
                <a:solidFill>
                  <a:srgbClr val="455660"/>
                </a:solidFill>
              </a:rPr>
              <a:t>Guía para elegir un representante de atención médica</a:t>
            </a:r>
          </a:p>
          <a:p>
            <a:pPr marL="160735" indent="-160735">
              <a:buFont typeface="Arial" panose="020B0604020202020204" pitchFamily="34" charset="0"/>
              <a:buChar char="•"/>
            </a:pPr>
            <a:endParaRPr lang="en-US" dirty="0">
              <a:solidFill>
                <a:srgbClr val="455660"/>
              </a:solidFill>
            </a:endParaRPr>
          </a:p>
          <a:p>
            <a:pPr marL="160735" indent="-160735">
              <a:buFont typeface="Arial" panose="020B0604020202020204" pitchFamily="34" charset="0"/>
              <a:buChar char="•"/>
            </a:pPr>
            <a:r>
              <a:rPr lang="es-CO" dirty="0">
                <a:solidFill>
                  <a:srgbClr val="455660"/>
                </a:solidFill>
              </a:rPr>
              <a:t>Guía para ser representante de atención médica</a:t>
            </a:r>
          </a:p>
          <a:p>
            <a:endParaRPr lang="en-US" dirty="0">
              <a:solidFill>
                <a:srgbClr val="455660"/>
              </a:solidFill>
            </a:endParaRPr>
          </a:p>
          <a:p>
            <a:pPr marL="160735" indent="-160735">
              <a:buFont typeface="Arial" panose="020B0604020202020204" pitchFamily="34" charset="0"/>
              <a:buChar char="•"/>
            </a:pPr>
            <a:r>
              <a:rPr lang="es-CO" dirty="0">
                <a:solidFill>
                  <a:srgbClr val="455660"/>
                </a:solidFill>
              </a:rPr>
              <a:t>Guía para hablar con el equipo de atención médica</a:t>
            </a:r>
          </a:p>
          <a:p>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s-CO" dirty="0">
                <a:solidFill>
                  <a:srgbClr val="455660"/>
                </a:solidFill>
                <a:ea typeface="Calibri" panose="020F0502020204030204" pitchFamily="34" charset="0"/>
                <a:cs typeface="Times New Roman" panose="02020603050405020304" pitchFamily="18" charset="0"/>
              </a:rPr>
              <a:t>Para cuidadores de personas con Alzheimer u otros tipos de demencia</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r>
              <a:rPr lang="es-CO" dirty="0">
                <a:solidFill>
                  <a:srgbClr val="455660"/>
                </a:solidFill>
                <a:ea typeface="Calibri" panose="020F0502020204030204" pitchFamily="34" charset="0"/>
                <a:cs typeface="Times New Roman" panose="02020603050405020304" pitchFamily="18" charset="0"/>
              </a:rPr>
              <a:t>Para los cuidadores de un niño con una enfermedad grave</a:t>
            </a: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a typeface="Calibri" panose="020F0502020204030204" pitchFamily="34" charset="0"/>
              <a:cs typeface="Times New Roman" panose="02020603050405020304" pitchFamily="18" charset="0"/>
            </a:endParaRPr>
          </a:p>
          <a:p>
            <a:pPr marL="160735" indent="-160735">
              <a:buFont typeface="Arial" panose="020B0604020202020204" pitchFamily="34" charset="0"/>
              <a:buChar char="•"/>
            </a:pPr>
            <a:endParaRPr lang="en-US" dirty="0">
              <a:solidFill>
                <a:srgbClr val="455660"/>
              </a:solidFill>
            </a:endParaRPr>
          </a:p>
        </p:txBody>
      </p:sp>
      <p:sp>
        <p:nvSpPr>
          <p:cNvPr id="14" name="Slide Number Placeholder 1">
            <a:extLst>
              <a:ext uri="{FF2B5EF4-FFF2-40B4-BE49-F238E27FC236}">
                <a16:creationId xmlns:a16="http://schemas.microsoft.com/office/drawing/2014/main" id="{B4BF32C7-CD2B-4BD2-8DD8-9493F39756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10</a:t>
            </a:fld>
            <a:endParaRPr lang="en-US" sz="900" dirty="0">
              <a:solidFill>
                <a:srgbClr val="8C9BA3"/>
              </a:solidFill>
            </a:endParaRPr>
          </a:p>
        </p:txBody>
      </p:sp>
      <p:pic>
        <p:nvPicPr>
          <p:cNvPr id="13" name="Picture 12" descr="Website&#10;&#10;Description automatically generated">
            <a:extLst>
              <a:ext uri="{FF2B5EF4-FFF2-40B4-BE49-F238E27FC236}">
                <a16:creationId xmlns:a16="http://schemas.microsoft.com/office/drawing/2014/main" id="{B36FCFB3-B6E5-4C21-8AFF-D2253DCB1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492" y="1141829"/>
            <a:ext cx="4846073" cy="4936824"/>
          </a:xfrm>
          <a:prstGeom prst="rect">
            <a:avLst/>
          </a:prstGeom>
        </p:spPr>
      </p:pic>
    </p:spTree>
    <p:extLst>
      <p:ext uri="{BB962C8B-B14F-4D97-AF65-F5344CB8AC3E}">
        <p14:creationId xmlns:p14="http://schemas.microsoft.com/office/powerpoint/2010/main" val="398291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s-CO" dirty="0"/>
              <a:t>Recursos gratis (en varios idiomas)</a:t>
            </a:r>
            <a:endParaRPr lang="en-US" dirty="0"/>
          </a:p>
        </p:txBody>
      </p:sp>
      <p:sp>
        <p:nvSpPr>
          <p:cNvPr id="2" name="Content Placeholder 1">
            <a:extLst>
              <a:ext uri="{FF2B5EF4-FFF2-40B4-BE49-F238E27FC236}">
                <a16:creationId xmlns:a16="http://schemas.microsoft.com/office/drawing/2014/main" id="{001CE2B4-6692-40CA-B0CD-C63B37DB7E5C}"/>
              </a:ext>
            </a:extLst>
          </p:cNvPr>
          <p:cNvSpPr>
            <a:spLocks noGrp="1"/>
          </p:cNvSpPr>
          <p:nvPr>
            <p:ph idx="1"/>
          </p:nvPr>
        </p:nvSpPr>
        <p:spPr>
          <a:xfrm>
            <a:off x="382660" y="1638438"/>
            <a:ext cx="6042854" cy="4351338"/>
          </a:xfrm>
        </p:spPr>
        <p:txBody>
          <a:bodyPr/>
          <a:lstStyle/>
          <a:p>
            <a:pPr marL="160735" indent="-160735">
              <a:buFont typeface="Arial" panose="020B0604020202020204" pitchFamily="34" charset="0"/>
              <a:buChar char="•"/>
            </a:pPr>
            <a:r>
              <a:rPr lang="en-US" sz="1800" dirty="0">
                <a:solidFill>
                  <a:srgbClr val="455660"/>
                </a:solidFill>
              </a:rPr>
              <a:t>Personas </a:t>
            </a:r>
            <a:r>
              <a:rPr lang="es-CO" sz="2000" dirty="0">
                <a:solidFill>
                  <a:srgbClr val="455660"/>
                </a:solidFill>
                <a:ea typeface="Calibri" panose="020F0502020204030204" pitchFamily="34" charset="0"/>
                <a:cs typeface="Times New Roman" panose="02020603050405020304" pitchFamily="18" charset="0"/>
              </a:rPr>
              <a:t>con una enfermedad grave</a:t>
            </a:r>
            <a:endParaRPr lang="en-US" sz="1800" dirty="0">
              <a:solidFill>
                <a:srgbClr val="455660"/>
              </a:solidFill>
            </a:endParaRPr>
          </a:p>
          <a:p>
            <a:pPr marL="160735" indent="-160735">
              <a:buFont typeface="Arial" panose="020B0604020202020204" pitchFamily="34" charset="0"/>
              <a:buChar char="•"/>
            </a:pPr>
            <a:r>
              <a:rPr lang="en-US" sz="1800" dirty="0" err="1">
                <a:solidFill>
                  <a:srgbClr val="455660"/>
                </a:solidFill>
              </a:rPr>
              <a:t>Estar</a:t>
            </a:r>
            <a:r>
              <a:rPr lang="en-US" sz="1800" dirty="0">
                <a:solidFill>
                  <a:srgbClr val="455660"/>
                </a:solidFill>
              </a:rPr>
              <a:t> </a:t>
            </a:r>
            <a:r>
              <a:rPr lang="en-US" sz="1800" dirty="0" err="1">
                <a:solidFill>
                  <a:srgbClr val="455660"/>
                </a:solidFill>
              </a:rPr>
              <a:t>preparado</a:t>
            </a:r>
            <a:r>
              <a:rPr lang="en-US" sz="1800" dirty="0">
                <a:solidFill>
                  <a:srgbClr val="455660"/>
                </a:solidFill>
              </a:rPr>
              <a:t> </a:t>
            </a:r>
            <a:r>
              <a:rPr lang="en-US" sz="1800" dirty="0" err="1">
                <a:solidFill>
                  <a:srgbClr val="455660"/>
                </a:solidFill>
              </a:rPr>
              <a:t>durante</a:t>
            </a:r>
            <a:r>
              <a:rPr lang="en-US" sz="1800" dirty="0">
                <a:solidFill>
                  <a:srgbClr val="455660"/>
                </a:solidFill>
              </a:rPr>
              <a:t> </a:t>
            </a:r>
            <a:r>
              <a:rPr lang="en-US" sz="1800" dirty="0" err="1">
                <a:solidFill>
                  <a:srgbClr val="455660"/>
                </a:solidFill>
              </a:rPr>
              <a:t>el</a:t>
            </a:r>
            <a:r>
              <a:rPr lang="en-US" sz="1800" dirty="0">
                <a:solidFill>
                  <a:srgbClr val="455660"/>
                </a:solidFill>
              </a:rPr>
              <a:t> </a:t>
            </a:r>
            <a:r>
              <a:rPr lang="en-US" sz="1800" dirty="0" err="1">
                <a:solidFill>
                  <a:srgbClr val="455660"/>
                </a:solidFill>
              </a:rPr>
              <a:t>brote</a:t>
            </a:r>
            <a:r>
              <a:rPr lang="en-US" sz="1800" dirty="0">
                <a:solidFill>
                  <a:srgbClr val="455660"/>
                </a:solidFill>
              </a:rPr>
              <a:t> de COVID-19</a:t>
            </a:r>
          </a:p>
          <a:p>
            <a:endParaRPr lang="en-US" sz="1800" dirty="0"/>
          </a:p>
        </p:txBody>
      </p:sp>
      <p:sp>
        <p:nvSpPr>
          <p:cNvPr id="7" name="Slide Number Placeholder 1">
            <a:extLst>
              <a:ext uri="{FF2B5EF4-FFF2-40B4-BE49-F238E27FC236}">
                <a16:creationId xmlns:a16="http://schemas.microsoft.com/office/drawing/2014/main" id="{637E5217-40AA-4749-84CC-8E76EBC9ED2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11</a:t>
            </a:fld>
            <a:endParaRPr lang="en-US" sz="900" dirty="0">
              <a:solidFill>
                <a:srgbClr val="8C9BA3"/>
              </a:solidFill>
            </a:endParaRP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8078DB9-2F1F-4443-BADC-E9974685E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620" y="2940650"/>
            <a:ext cx="1981932" cy="3049126"/>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D8EB8CE-1E0D-4373-B0F1-05E81D1BF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994" y="2940650"/>
            <a:ext cx="2374389" cy="3049126"/>
          </a:xfrm>
          <a:prstGeom prst="rect">
            <a:avLst/>
          </a:prstGeom>
        </p:spPr>
      </p:pic>
    </p:spTree>
    <p:extLst>
      <p:ext uri="{BB962C8B-B14F-4D97-AF65-F5344CB8AC3E}">
        <p14:creationId xmlns:p14="http://schemas.microsoft.com/office/powerpoint/2010/main" val="287207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1C0B-183E-4B1F-9FC8-58AA29357C74}"/>
              </a:ext>
            </a:extLst>
          </p:cNvPr>
          <p:cNvSpPr>
            <a:spLocks noGrp="1"/>
          </p:cNvSpPr>
          <p:nvPr>
            <p:ph type="title"/>
          </p:nvPr>
        </p:nvSpPr>
        <p:spPr/>
        <p:txBody>
          <a:bodyPr>
            <a:normAutofit/>
          </a:bodyPr>
          <a:lstStyle/>
          <a:p>
            <a:r>
              <a:rPr lang="en-US" dirty="0" err="1"/>
              <a:t>Historias</a:t>
            </a:r>
            <a:r>
              <a:rPr lang="en-US" dirty="0"/>
              <a:t> </a:t>
            </a:r>
            <a:r>
              <a:rPr lang="en-US" dirty="0" err="1"/>
              <a:t>personales</a:t>
            </a:r>
            <a:endParaRPr lang="en-US" dirty="0"/>
          </a:p>
        </p:txBody>
      </p:sp>
      <p:grpSp>
        <p:nvGrpSpPr>
          <p:cNvPr id="3" name="Group 2">
            <a:extLst>
              <a:ext uri="{FF2B5EF4-FFF2-40B4-BE49-F238E27FC236}">
                <a16:creationId xmlns:a16="http://schemas.microsoft.com/office/drawing/2014/main" id="{58AA5D67-9930-402F-8F0E-66F67FF59EE0}"/>
              </a:ext>
            </a:extLst>
          </p:cNvPr>
          <p:cNvGrpSpPr/>
          <p:nvPr/>
        </p:nvGrpSpPr>
        <p:grpSpPr>
          <a:xfrm>
            <a:off x="382660" y="1690692"/>
            <a:ext cx="8282125" cy="3727127"/>
            <a:chOff x="1149649" y="2244811"/>
            <a:chExt cx="6528137" cy="2889668"/>
          </a:xfrm>
        </p:grpSpPr>
        <p:pic>
          <p:nvPicPr>
            <p:cNvPr id="5" name="Picture 4">
              <a:extLst>
                <a:ext uri="{FF2B5EF4-FFF2-40B4-BE49-F238E27FC236}">
                  <a16:creationId xmlns:a16="http://schemas.microsoft.com/office/drawing/2014/main" id="{DF18616F-A6C8-486D-B53C-4E965F019E27}"/>
                </a:ext>
              </a:extLst>
            </p:cNvPr>
            <p:cNvPicPr>
              <a:picLocks noChangeAspect="1"/>
            </p:cNvPicPr>
            <p:nvPr/>
          </p:nvPicPr>
          <p:blipFill>
            <a:blip r:embed="rId3"/>
            <a:stretch>
              <a:fillRect/>
            </a:stretch>
          </p:blipFill>
          <p:spPr>
            <a:xfrm>
              <a:off x="4409146" y="2244811"/>
              <a:ext cx="3268640" cy="1268690"/>
            </a:xfrm>
            <a:prstGeom prst="rect">
              <a:avLst/>
            </a:prstGeom>
          </p:spPr>
        </p:pic>
        <p:pic>
          <p:nvPicPr>
            <p:cNvPr id="6" name="Picture 5">
              <a:extLst>
                <a:ext uri="{FF2B5EF4-FFF2-40B4-BE49-F238E27FC236}">
                  <a16:creationId xmlns:a16="http://schemas.microsoft.com/office/drawing/2014/main" id="{2EF611B0-3623-4BAE-8D33-D30C4ABCAB09}"/>
                </a:ext>
              </a:extLst>
            </p:cNvPr>
            <p:cNvPicPr>
              <a:picLocks noChangeAspect="1"/>
            </p:cNvPicPr>
            <p:nvPr/>
          </p:nvPicPr>
          <p:blipFill>
            <a:blip r:embed="rId4"/>
            <a:stretch>
              <a:fillRect/>
            </a:stretch>
          </p:blipFill>
          <p:spPr>
            <a:xfrm>
              <a:off x="1149650" y="2244811"/>
              <a:ext cx="2834437" cy="1484705"/>
            </a:xfrm>
            <a:prstGeom prst="rect">
              <a:avLst/>
            </a:prstGeom>
          </p:spPr>
        </p:pic>
        <p:pic>
          <p:nvPicPr>
            <p:cNvPr id="7" name="Picture 6">
              <a:extLst>
                <a:ext uri="{FF2B5EF4-FFF2-40B4-BE49-F238E27FC236}">
                  <a16:creationId xmlns:a16="http://schemas.microsoft.com/office/drawing/2014/main" id="{88FAD8D9-2D27-4F79-9545-705222869172}"/>
                </a:ext>
              </a:extLst>
            </p:cNvPr>
            <p:cNvPicPr>
              <a:picLocks noChangeAspect="1"/>
            </p:cNvPicPr>
            <p:nvPr/>
          </p:nvPicPr>
          <p:blipFill>
            <a:blip r:embed="rId5"/>
            <a:stretch>
              <a:fillRect/>
            </a:stretch>
          </p:blipFill>
          <p:spPr>
            <a:xfrm>
              <a:off x="1149649" y="3927888"/>
              <a:ext cx="2834438" cy="1116371"/>
            </a:xfrm>
            <a:prstGeom prst="rect">
              <a:avLst/>
            </a:prstGeom>
          </p:spPr>
        </p:pic>
        <p:pic>
          <p:nvPicPr>
            <p:cNvPr id="8" name="Picture 7">
              <a:extLst>
                <a:ext uri="{FF2B5EF4-FFF2-40B4-BE49-F238E27FC236}">
                  <a16:creationId xmlns:a16="http://schemas.microsoft.com/office/drawing/2014/main" id="{37E2AEDC-2292-4339-B4D8-E36190EEB18E}"/>
                </a:ext>
              </a:extLst>
            </p:cNvPr>
            <p:cNvPicPr>
              <a:picLocks noChangeAspect="1"/>
            </p:cNvPicPr>
            <p:nvPr/>
          </p:nvPicPr>
          <p:blipFill>
            <a:blip r:embed="rId6"/>
            <a:stretch>
              <a:fillRect/>
            </a:stretch>
          </p:blipFill>
          <p:spPr>
            <a:xfrm>
              <a:off x="4469179" y="3927888"/>
              <a:ext cx="3148576" cy="1206591"/>
            </a:xfrm>
            <a:prstGeom prst="rect">
              <a:avLst/>
            </a:prstGeom>
          </p:spPr>
        </p:pic>
      </p:grpSp>
      <p:sp>
        <p:nvSpPr>
          <p:cNvPr id="9" name="Slide Number Placeholder 1">
            <a:extLst>
              <a:ext uri="{FF2B5EF4-FFF2-40B4-BE49-F238E27FC236}">
                <a16:creationId xmlns:a16="http://schemas.microsoft.com/office/drawing/2014/main" id="{A35BFC41-2121-4E5C-B4FB-48EED0D9F8C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12</a:t>
            </a:fld>
            <a:endParaRPr lang="en-US" sz="900" dirty="0">
              <a:solidFill>
                <a:srgbClr val="8C9BA3"/>
              </a:solidFill>
            </a:endParaRPr>
          </a:p>
        </p:txBody>
      </p:sp>
    </p:spTree>
    <p:extLst>
      <p:ext uri="{BB962C8B-B14F-4D97-AF65-F5344CB8AC3E}">
        <p14:creationId xmlns:p14="http://schemas.microsoft.com/office/powerpoint/2010/main" val="191996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s-CO" dirty="0"/>
              <a:t>Vídeo: “La práctica hace al/la maestro/a”</a:t>
            </a:r>
          </a:p>
        </p:txBody>
      </p:sp>
      <p:pic>
        <p:nvPicPr>
          <p:cNvPr id="7" name="Picture 6">
            <a:extLst>
              <a:ext uri="{FF2B5EF4-FFF2-40B4-BE49-F238E27FC236}">
                <a16:creationId xmlns:a16="http://schemas.microsoft.com/office/drawing/2014/main" id="{0D1F27C9-FFA9-4256-B62B-1004986CDD6B}"/>
              </a:ext>
            </a:extLst>
          </p:cNvPr>
          <p:cNvPicPr>
            <a:picLocks noChangeAspect="1"/>
          </p:cNvPicPr>
          <p:nvPr/>
        </p:nvPicPr>
        <p:blipFill>
          <a:blip r:embed="rId3"/>
          <a:stretch>
            <a:fillRect/>
          </a:stretch>
        </p:blipFill>
        <p:spPr>
          <a:xfrm>
            <a:off x="489050" y="1703540"/>
            <a:ext cx="7702972" cy="4157159"/>
          </a:xfrm>
          <a:prstGeom prst="rect">
            <a:avLst/>
          </a:prstGeom>
        </p:spPr>
      </p:pic>
      <p:sp>
        <p:nvSpPr>
          <p:cNvPr id="8" name="Content Placeholder 2">
            <a:extLst>
              <a:ext uri="{FF2B5EF4-FFF2-40B4-BE49-F238E27FC236}">
                <a16:creationId xmlns:a16="http://schemas.microsoft.com/office/drawing/2014/main" id="{B74B765C-42AC-40B5-B526-6A4997ABB621}"/>
              </a:ext>
            </a:extLst>
          </p:cNvPr>
          <p:cNvSpPr>
            <a:spLocks noGrp="1"/>
          </p:cNvSpPr>
          <p:nvPr>
            <p:ph idx="1"/>
          </p:nvPr>
        </p:nvSpPr>
        <p:spPr>
          <a:xfrm>
            <a:off x="4185484" y="6179963"/>
            <a:ext cx="4406066" cy="678037"/>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https://youtu.be/pyMXtVprN74</a:t>
            </a:r>
            <a:endParaRPr lang="en-US" dirty="0">
              <a:solidFill>
                <a:schemeClr val="tx2"/>
              </a:solidFill>
            </a:endParaRPr>
          </a:p>
          <a:p>
            <a:endParaRPr lang="en-US" dirty="0">
              <a:solidFill>
                <a:schemeClr val="tx2"/>
              </a:solidFill>
            </a:endParaRPr>
          </a:p>
        </p:txBody>
      </p:sp>
      <p:sp>
        <p:nvSpPr>
          <p:cNvPr id="9" name="Slide Number Placeholder 1">
            <a:extLst>
              <a:ext uri="{FF2B5EF4-FFF2-40B4-BE49-F238E27FC236}">
                <a16:creationId xmlns:a16="http://schemas.microsoft.com/office/drawing/2014/main" id="{6EF661E6-3651-46BA-8F17-3F49A3C71A77}"/>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13</a:t>
            </a:fld>
            <a:endParaRPr lang="en-US" sz="900" dirty="0">
              <a:solidFill>
                <a:srgbClr val="8C9BA3"/>
              </a:solidFill>
            </a:endParaRPr>
          </a:p>
        </p:txBody>
      </p:sp>
    </p:spTree>
    <p:extLst>
      <p:ext uri="{BB962C8B-B14F-4D97-AF65-F5344CB8AC3E}">
        <p14:creationId xmlns:p14="http://schemas.microsoft.com/office/powerpoint/2010/main" val="60125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309A5B-7B09-4313-8F08-031FD5637ADD}"/>
              </a:ext>
            </a:extLst>
          </p:cNvPr>
          <p:cNvSpPr>
            <a:spLocks noGrp="1"/>
          </p:cNvSpPr>
          <p:nvPr>
            <p:ph type="ctrTitle" idx="4294967295"/>
          </p:nvPr>
        </p:nvSpPr>
        <p:spPr>
          <a:xfrm>
            <a:off x="229228" y="257987"/>
            <a:ext cx="8118389" cy="956619"/>
          </a:xfrm>
          <a:prstGeom prst="rect">
            <a:avLst/>
          </a:prstGeom>
        </p:spPr>
        <p:txBody>
          <a:bodyPr/>
          <a:lstStyle/>
          <a:p>
            <a:r>
              <a:rPr lang="es-CO" sz="4000" dirty="0">
                <a:latin typeface="+mj-lt"/>
              </a:rPr>
              <a:t>La Conversación Empieza Contigo</a:t>
            </a:r>
          </a:p>
        </p:txBody>
      </p:sp>
      <p:pic>
        <p:nvPicPr>
          <p:cNvPr id="10" name="Picture 9">
            <a:extLst>
              <a:ext uri="{FF2B5EF4-FFF2-40B4-BE49-F238E27FC236}">
                <a16:creationId xmlns:a16="http://schemas.microsoft.com/office/drawing/2014/main" id="{BE49151A-A8BB-42F3-9478-6D41E1855BAB}"/>
              </a:ext>
            </a:extLst>
          </p:cNvPr>
          <p:cNvPicPr>
            <a:picLocks noChangeAspect="1"/>
          </p:cNvPicPr>
          <p:nvPr/>
        </p:nvPicPr>
        <p:blipFill>
          <a:blip r:embed="rId3"/>
          <a:stretch>
            <a:fillRect/>
          </a:stretch>
        </p:blipFill>
        <p:spPr>
          <a:xfrm>
            <a:off x="2446637" y="4009943"/>
            <a:ext cx="6214307" cy="2168910"/>
          </a:xfrm>
          <a:prstGeom prst="rect">
            <a:avLst/>
          </a:prstGeom>
        </p:spPr>
      </p:pic>
      <p:pic>
        <p:nvPicPr>
          <p:cNvPr id="7" name="Picture 6">
            <a:extLst>
              <a:ext uri="{FF2B5EF4-FFF2-40B4-BE49-F238E27FC236}">
                <a16:creationId xmlns:a16="http://schemas.microsoft.com/office/drawing/2014/main" id="{2E9B5B3B-C52F-4D93-AABD-F1D93EE75E22}"/>
              </a:ext>
            </a:extLst>
          </p:cNvPr>
          <p:cNvPicPr>
            <a:picLocks noChangeAspect="1"/>
          </p:cNvPicPr>
          <p:nvPr/>
        </p:nvPicPr>
        <p:blipFill>
          <a:blip r:embed="rId4"/>
          <a:stretch>
            <a:fillRect/>
          </a:stretch>
        </p:blipFill>
        <p:spPr>
          <a:xfrm>
            <a:off x="137788" y="1099751"/>
            <a:ext cx="5034287" cy="2837817"/>
          </a:xfrm>
          <a:prstGeom prst="rect">
            <a:avLst/>
          </a:prstGeom>
        </p:spPr>
      </p:pic>
    </p:spTree>
    <p:extLst>
      <p:ext uri="{BB962C8B-B14F-4D97-AF65-F5344CB8AC3E}">
        <p14:creationId xmlns:p14="http://schemas.microsoft.com/office/powerpoint/2010/main" val="1774848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Preparando</a:t>
            </a:r>
            <a:r>
              <a:rPr lang="en-US" dirty="0"/>
              <a:t> la mesa</a:t>
            </a:r>
          </a:p>
        </p:txBody>
      </p:sp>
      <p:sp>
        <p:nvSpPr>
          <p:cNvPr id="3" name="Content Placeholder 2"/>
          <p:cNvSpPr>
            <a:spLocks noGrp="1"/>
          </p:cNvSpPr>
          <p:nvPr>
            <p:ph idx="1"/>
          </p:nvPr>
        </p:nvSpPr>
        <p:spPr/>
        <p:txBody>
          <a:bodyPr/>
          <a:lstStyle/>
          <a:p>
            <a:r>
              <a:rPr lang="es-CO" sz="2000" dirty="0"/>
              <a:t>Como funciona</a:t>
            </a:r>
          </a:p>
          <a:p>
            <a:pPr lvl="1"/>
            <a:r>
              <a:rPr lang="es-CO" sz="2000" b="1" dirty="0"/>
              <a:t>Da respuestas actuales!</a:t>
            </a:r>
          </a:p>
          <a:p>
            <a:pPr lvl="1"/>
            <a:r>
              <a:rPr lang="es-CO" sz="2000" dirty="0"/>
              <a:t>Piense, hable con su mesa, comparta lo que hablaron</a:t>
            </a:r>
          </a:p>
          <a:p>
            <a:r>
              <a:rPr lang="es-CO" sz="2000" dirty="0"/>
              <a:t>Reglas básicas </a:t>
            </a:r>
          </a:p>
        </p:txBody>
      </p:sp>
      <p:sp>
        <p:nvSpPr>
          <p:cNvPr id="5" name="Slide Number Placeholder 1">
            <a:extLst>
              <a:ext uri="{FF2B5EF4-FFF2-40B4-BE49-F238E27FC236}">
                <a16:creationId xmlns:a16="http://schemas.microsoft.com/office/drawing/2014/main" id="{C7947584-AB8C-452B-AF7D-2EA545FD8388}"/>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15</a:t>
            </a:fld>
            <a:endParaRPr lang="en-US" sz="900" dirty="0">
              <a:solidFill>
                <a:srgbClr val="8C9BA3"/>
              </a:solidFill>
            </a:endParaRPr>
          </a:p>
        </p:txBody>
      </p:sp>
      <p:sp>
        <p:nvSpPr>
          <p:cNvPr id="4" name="Speech Bubble: Rectangle 3">
            <a:extLst>
              <a:ext uri="{FF2B5EF4-FFF2-40B4-BE49-F238E27FC236}">
                <a16:creationId xmlns:a16="http://schemas.microsoft.com/office/drawing/2014/main" id="{395DB151-24D7-4DE2-B4EE-FD599D8AAD9D}"/>
              </a:ext>
            </a:extLst>
          </p:cNvPr>
          <p:cNvSpPr/>
          <p:nvPr/>
        </p:nvSpPr>
        <p:spPr>
          <a:xfrm rot="10800000">
            <a:off x="1506201" y="3992291"/>
            <a:ext cx="6035043" cy="2166665"/>
          </a:xfrm>
          <a:prstGeom prst="wedgeRectCallout">
            <a:avLst>
              <a:gd name="adj1" fmla="val 38492"/>
              <a:gd name="adj2" fmla="val 68854"/>
            </a:avLst>
          </a:prstGeom>
          <a:solidFill>
            <a:schemeClr val="bg1">
              <a:lumMod val="9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404EC76-298C-4C65-8728-D7C915FC62B3}"/>
              </a:ext>
            </a:extLst>
          </p:cNvPr>
          <p:cNvSpPr txBox="1"/>
          <p:nvPr/>
        </p:nvSpPr>
        <p:spPr>
          <a:xfrm>
            <a:off x="2024743" y="4184417"/>
            <a:ext cx="2952205" cy="307777"/>
          </a:xfrm>
          <a:prstGeom prst="rect">
            <a:avLst/>
          </a:prstGeom>
          <a:noFill/>
        </p:spPr>
        <p:txBody>
          <a:bodyPr wrap="square" rtlCol="0">
            <a:spAutoFit/>
          </a:bodyPr>
          <a:lstStyle/>
          <a:p>
            <a:r>
              <a:rPr lang="es-CO" sz="1400" b="1" dirty="0">
                <a:solidFill>
                  <a:srgbClr val="87511F"/>
                </a:solidFill>
                <a:latin typeface="+mj-lt"/>
              </a:rPr>
              <a:t>Ejemplo de Reglas </a:t>
            </a:r>
            <a:r>
              <a:rPr lang="en-US" sz="1400" b="1" dirty="0">
                <a:solidFill>
                  <a:srgbClr val="87511F"/>
                </a:solidFill>
                <a:latin typeface="+mj-lt"/>
              </a:rPr>
              <a:t>B</a:t>
            </a:r>
            <a:r>
              <a:rPr lang="es-CO" sz="1400" b="1" dirty="0" err="1">
                <a:solidFill>
                  <a:srgbClr val="87511F"/>
                </a:solidFill>
                <a:latin typeface="+mj-lt"/>
              </a:rPr>
              <a:t>ásicas</a:t>
            </a:r>
            <a:endParaRPr lang="en-US" sz="1400" b="1" dirty="0">
              <a:solidFill>
                <a:srgbClr val="87511F"/>
              </a:solidFill>
              <a:latin typeface="+mj-lt"/>
            </a:endParaRPr>
          </a:p>
        </p:txBody>
      </p:sp>
      <p:sp>
        <p:nvSpPr>
          <p:cNvPr id="7" name="TextBox 6">
            <a:extLst>
              <a:ext uri="{FF2B5EF4-FFF2-40B4-BE49-F238E27FC236}">
                <a16:creationId xmlns:a16="http://schemas.microsoft.com/office/drawing/2014/main" id="{A5B3A4C5-E8ED-469C-9008-2FF496A49178}"/>
              </a:ext>
            </a:extLst>
          </p:cNvPr>
          <p:cNvSpPr txBox="1"/>
          <p:nvPr/>
        </p:nvSpPr>
        <p:spPr>
          <a:xfrm>
            <a:off x="2024743" y="4492194"/>
            <a:ext cx="5394966" cy="1292662"/>
          </a:xfrm>
          <a:prstGeom prst="rect">
            <a:avLst/>
          </a:prstGeom>
          <a:noFill/>
        </p:spPr>
        <p:txBody>
          <a:bodyPr wrap="square" rtlCol="0">
            <a:spAutoFit/>
          </a:bodyPr>
          <a:lstStyle/>
          <a:p>
            <a:pPr marL="285750" indent="-285750">
              <a:buFont typeface="Arial" panose="020B0604020202020204" pitchFamily="34" charset="0"/>
              <a:buChar char="•"/>
            </a:pPr>
            <a:r>
              <a:rPr lang="es-CO" sz="1300" dirty="0"/>
              <a:t>Privacidad. Por favor no comparta las historias de otra gente.</a:t>
            </a:r>
          </a:p>
          <a:p>
            <a:pPr marL="285750" indent="-285750">
              <a:buFont typeface="Arial" panose="020B0604020202020204" pitchFamily="34" charset="0"/>
              <a:buChar char="•"/>
            </a:pPr>
            <a:r>
              <a:rPr lang="es-CO" sz="1300" dirty="0"/>
              <a:t>Escuche atentamente y silenciosamente. Este no es el momento para ofrecer consejos o solucionar problemas.</a:t>
            </a:r>
          </a:p>
          <a:p>
            <a:pPr marL="285750" indent="-285750">
              <a:buFont typeface="Arial" panose="020B0604020202020204" pitchFamily="34" charset="0"/>
              <a:buChar char="•"/>
            </a:pPr>
            <a:r>
              <a:rPr lang="es-CO" sz="1300" dirty="0"/>
              <a:t>Apague los móviles.</a:t>
            </a:r>
          </a:p>
          <a:p>
            <a:pPr marL="285750" indent="-285750">
              <a:buFont typeface="Arial" panose="020B0604020202020204" pitchFamily="34" charset="0"/>
              <a:buChar char="•"/>
            </a:pPr>
            <a:r>
              <a:rPr lang="es-CO" sz="1300" dirty="0"/>
              <a:t>Todos/as están aquí por ser personas, no por sus títulos ni roles.</a:t>
            </a:r>
          </a:p>
          <a:p>
            <a:pPr marL="285750" indent="-285750">
              <a:buFont typeface="Arial" panose="020B0604020202020204" pitchFamily="34" charset="0"/>
              <a:buChar char="•"/>
            </a:pPr>
            <a:r>
              <a:rPr lang="es-CO" sz="1300" dirty="0"/>
              <a:t>Que otras cosas son importantes para la gente del grupo?</a:t>
            </a:r>
          </a:p>
        </p:txBody>
      </p:sp>
    </p:spTree>
    <p:extLst>
      <p:ext uri="{BB962C8B-B14F-4D97-AF65-F5344CB8AC3E}">
        <p14:creationId xmlns:p14="http://schemas.microsoft.com/office/powerpoint/2010/main" val="169351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r>
              <a:rPr lang="es-CO" dirty="0"/>
              <a:t>Guía para iniciar la conversación: preparación</a:t>
            </a:r>
            <a:br>
              <a:rPr lang="es-CO" dirty="0">
                <a:solidFill>
                  <a:srgbClr val="455660"/>
                </a:solidFill>
              </a:rPr>
            </a:br>
            <a:endParaRPr lang="en-US" dirty="0"/>
          </a:p>
        </p:txBody>
      </p:sp>
      <p:sp>
        <p:nvSpPr>
          <p:cNvPr id="6" name="Slide Number Placeholder 1">
            <a:extLst>
              <a:ext uri="{FF2B5EF4-FFF2-40B4-BE49-F238E27FC236}">
                <a16:creationId xmlns:a16="http://schemas.microsoft.com/office/drawing/2014/main" id="{24BDCA7C-32D4-4A98-8932-9B902DA7A1F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16</a:t>
            </a:fld>
            <a:endParaRPr lang="en-US" sz="900" dirty="0">
              <a:solidFill>
                <a:srgbClr val="8C9BA3"/>
              </a:solidFill>
            </a:endParaRPr>
          </a:p>
        </p:txBody>
      </p:sp>
      <p:pic>
        <p:nvPicPr>
          <p:cNvPr id="3" name="Picture 2">
            <a:extLst>
              <a:ext uri="{FF2B5EF4-FFF2-40B4-BE49-F238E27FC236}">
                <a16:creationId xmlns:a16="http://schemas.microsoft.com/office/drawing/2014/main" id="{E1A41D82-BC1D-448C-A876-6DCD73540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60" y="1442929"/>
            <a:ext cx="4776719" cy="2469649"/>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5663C6B2-5CD4-42C8-ADD7-59BFA1A96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480" y="3972142"/>
            <a:ext cx="5303520" cy="2885858"/>
          </a:xfrm>
          <a:prstGeom prst="rect">
            <a:avLst/>
          </a:prstGeom>
        </p:spPr>
      </p:pic>
    </p:spTree>
    <p:extLst>
      <p:ext uri="{BB962C8B-B14F-4D97-AF65-F5344CB8AC3E}">
        <p14:creationId xmlns:p14="http://schemas.microsoft.com/office/powerpoint/2010/main" val="19647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s-CO" dirty="0"/>
              <a:t>Lo que importa para mí</a:t>
            </a:r>
            <a:r>
              <a:rPr lang="en-US" dirty="0"/>
              <a:t>…</a:t>
            </a:r>
          </a:p>
        </p:txBody>
      </p:sp>
      <p:sp>
        <p:nvSpPr>
          <p:cNvPr id="22531" name="Content Placeholder 2"/>
          <p:cNvSpPr>
            <a:spLocks noGrp="1"/>
          </p:cNvSpPr>
          <p:nvPr>
            <p:ph idx="1"/>
          </p:nvPr>
        </p:nvSpPr>
        <p:spPr/>
        <p:txBody>
          <a:bodyPr>
            <a:noAutofit/>
          </a:bodyPr>
          <a:lstStyle/>
          <a:p>
            <a:pPr>
              <a:lnSpc>
                <a:spcPct val="100000"/>
              </a:lnSpc>
            </a:pPr>
            <a:r>
              <a:rPr lang="es-CO" sz="2400" i="1" dirty="0">
                <a:latin typeface="Franklin Gothic Book" charset="0"/>
              </a:rPr>
              <a:t>“Quiero despedirme de todos mis seres queridos, ver por última vez el mar, escuchar música de los 90s, e irme.”  </a:t>
            </a:r>
          </a:p>
          <a:p>
            <a:pPr>
              <a:lnSpc>
                <a:spcPct val="100000"/>
              </a:lnSpc>
            </a:pPr>
            <a:endParaRPr lang="es-CO" sz="2400" i="1" dirty="0">
              <a:latin typeface="Franklin Gothic Book" charset="0"/>
            </a:endParaRPr>
          </a:p>
          <a:p>
            <a:pPr>
              <a:lnSpc>
                <a:spcPct val="100000"/>
              </a:lnSpc>
            </a:pPr>
            <a:r>
              <a:rPr lang="es-CO" sz="2400" i="1" dirty="0">
                <a:latin typeface="Franklin Gothic Book" charset="0"/>
              </a:rPr>
              <a:t>“Tener las sabanas sueltas alrededor de mis pies!”</a:t>
            </a:r>
          </a:p>
          <a:p>
            <a:pPr>
              <a:lnSpc>
                <a:spcPct val="100000"/>
              </a:lnSpc>
            </a:pPr>
            <a:endParaRPr lang="es-CO" sz="2400" i="1" dirty="0">
              <a:latin typeface="Franklin Gothic Book" charset="0"/>
            </a:endParaRPr>
          </a:p>
          <a:p>
            <a:pPr>
              <a:lnSpc>
                <a:spcPct val="100000"/>
              </a:lnSpc>
            </a:pPr>
            <a:r>
              <a:rPr lang="es-CO" sz="2400" i="1" dirty="0">
                <a:latin typeface="Franklin Gothic Book" charset="0"/>
              </a:rPr>
              <a:t>“En paz, sin dolor, con nada que me falte por decir.”</a:t>
            </a:r>
          </a:p>
          <a:p>
            <a:pPr>
              <a:lnSpc>
                <a:spcPct val="100000"/>
              </a:lnSpc>
            </a:pPr>
            <a:endParaRPr lang="es-CO" sz="2400" i="1" dirty="0">
              <a:latin typeface="Franklin Gothic Book" charset="0"/>
            </a:endParaRPr>
          </a:p>
          <a:p>
            <a:pPr>
              <a:lnSpc>
                <a:spcPct val="100000"/>
              </a:lnSpc>
            </a:pPr>
            <a:r>
              <a:rPr lang="es-CO" sz="2400" i="1" dirty="0">
                <a:latin typeface="Franklin Gothic Book" charset="0"/>
              </a:rPr>
              <a:t>“En el hospital, con cuidado excelente de enfermeras/os.”</a:t>
            </a:r>
          </a:p>
        </p:txBody>
      </p:sp>
      <p:sp>
        <p:nvSpPr>
          <p:cNvPr id="4" name="Slide Number Placeholder 1">
            <a:extLst>
              <a:ext uri="{FF2B5EF4-FFF2-40B4-BE49-F238E27FC236}">
                <a16:creationId xmlns:a16="http://schemas.microsoft.com/office/drawing/2014/main" id="{9AA7C956-0316-421F-9CD7-6F2601B3DB3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17</a:t>
            </a:fld>
            <a:endParaRPr lang="en-US" sz="900" dirty="0">
              <a:solidFill>
                <a:srgbClr val="8C9BA3"/>
              </a:solidFill>
            </a:endParaRPr>
          </a:p>
        </p:txBody>
      </p:sp>
    </p:spTree>
    <p:extLst>
      <p:ext uri="{BB962C8B-B14F-4D97-AF65-F5344CB8AC3E}">
        <p14:creationId xmlns:p14="http://schemas.microsoft.com/office/powerpoint/2010/main" val="3411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71D2941F-A1C2-4171-8F5B-D81CF82D586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18</a:t>
            </a:fld>
            <a:endParaRPr lang="en-US" sz="900" dirty="0">
              <a:solidFill>
                <a:srgbClr val="8C9BA3"/>
              </a:solidFill>
            </a:endParaRPr>
          </a:p>
        </p:txBody>
      </p:sp>
      <p:pic>
        <p:nvPicPr>
          <p:cNvPr id="3" name="Picture 2" descr="Text&#10;&#10;Description automatically generated with medium confidence">
            <a:extLst>
              <a:ext uri="{FF2B5EF4-FFF2-40B4-BE49-F238E27FC236}">
                <a16:creationId xmlns:a16="http://schemas.microsoft.com/office/drawing/2014/main" id="{36001BEB-5D60-42BF-AB78-E05321529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9481"/>
            <a:ext cx="9144000" cy="4016523"/>
          </a:xfrm>
          <a:prstGeom prst="rect">
            <a:avLst/>
          </a:prstGeom>
        </p:spPr>
      </p:pic>
    </p:spTree>
    <p:extLst>
      <p:ext uri="{BB962C8B-B14F-4D97-AF65-F5344CB8AC3E}">
        <p14:creationId xmlns:p14="http://schemas.microsoft.com/office/powerpoint/2010/main" val="402724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0185BD68-6AB2-4343-9607-B6FAD59190F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19</a:t>
            </a:fld>
            <a:endParaRPr lang="en-US" sz="900" dirty="0">
              <a:solidFill>
                <a:srgbClr val="8C9BA3"/>
              </a:solidFill>
            </a:endParaRPr>
          </a:p>
        </p:txBody>
      </p:sp>
      <p:pic>
        <p:nvPicPr>
          <p:cNvPr id="3" name="Picture 2" descr="A picture containing text&#10;&#10;Description automatically generated">
            <a:extLst>
              <a:ext uri="{FF2B5EF4-FFF2-40B4-BE49-F238E27FC236}">
                <a16:creationId xmlns:a16="http://schemas.microsoft.com/office/drawing/2014/main" id="{027219C4-7B11-421C-B4E6-3828EACD7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8" y="0"/>
            <a:ext cx="2614520" cy="1408374"/>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8485CEAC-F624-47A1-8A7E-DDFFA4284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4525"/>
            <a:ext cx="9144000" cy="4311098"/>
          </a:xfrm>
          <a:prstGeom prst="rect">
            <a:avLst/>
          </a:prstGeom>
        </p:spPr>
      </p:pic>
    </p:spTree>
    <p:extLst>
      <p:ext uri="{BB962C8B-B14F-4D97-AF65-F5344CB8AC3E}">
        <p14:creationId xmlns:p14="http://schemas.microsoft.com/office/powerpoint/2010/main" val="366570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 Historia</a:t>
            </a:r>
          </a:p>
        </p:txBody>
      </p:sp>
      <p:sp>
        <p:nvSpPr>
          <p:cNvPr id="5" name="Content Placeholder 4">
            <a:extLst>
              <a:ext uri="{FF2B5EF4-FFF2-40B4-BE49-F238E27FC236}">
                <a16:creationId xmlns:a16="http://schemas.microsoft.com/office/drawing/2014/main" id="{66A4183B-05B5-44F6-85FA-38D705EF0247}"/>
              </a:ext>
            </a:extLst>
          </p:cNvPr>
          <p:cNvSpPr>
            <a:spLocks noGrp="1"/>
          </p:cNvSpPr>
          <p:nvPr>
            <p:ph idx="1"/>
          </p:nvPr>
        </p:nvSpPr>
        <p:spPr/>
        <p:txBody>
          <a:bodyPr/>
          <a:lstStyle/>
          <a:p>
            <a:pPr marL="285750" indent="-285750">
              <a:buFont typeface="Arial" panose="020B0604020202020204" pitchFamily="34" charset="0"/>
              <a:buChar char="•"/>
            </a:pPr>
            <a:r>
              <a:rPr lang="es-ES" sz="2000" dirty="0"/>
              <a:t>Siéntase a la libertad de compartir su historia personal o la de su organización sobre el tipo de cuidado que quieren hacia el final de la vida y por qué está liderando la sesión de hoy. </a:t>
            </a:r>
            <a:endParaRPr lang="en-US" sz="2000" dirty="0"/>
          </a:p>
          <a:p>
            <a:pPr marL="285750" indent="-285750">
              <a:buFont typeface="Arial" panose="020B0604020202020204" pitchFamily="34" charset="0"/>
              <a:buChar char="•"/>
            </a:pPr>
            <a:r>
              <a:rPr lang="es-CO" sz="2000" dirty="0"/>
              <a:t>Añada una foto.</a:t>
            </a:r>
          </a:p>
          <a:p>
            <a:endParaRPr lang="en-US" dirty="0"/>
          </a:p>
        </p:txBody>
      </p:sp>
      <p:sp>
        <p:nvSpPr>
          <p:cNvPr id="4" name="Slide Number Placeholder 1">
            <a:extLst>
              <a:ext uri="{FF2B5EF4-FFF2-40B4-BE49-F238E27FC236}">
                <a16:creationId xmlns:a16="http://schemas.microsoft.com/office/drawing/2014/main" id="{B323DF1C-4E41-4C9D-A90B-AF411F6E838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a:t>
            </a:fld>
            <a:endParaRPr lang="en-US" sz="900" dirty="0">
              <a:solidFill>
                <a:srgbClr val="8C9BA3"/>
              </a:solidFill>
            </a:endParaRPr>
          </a:p>
        </p:txBody>
      </p:sp>
    </p:spTree>
    <p:extLst>
      <p:ext uri="{BB962C8B-B14F-4D97-AF65-F5344CB8AC3E}">
        <p14:creationId xmlns:p14="http://schemas.microsoft.com/office/powerpoint/2010/main" val="340333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9F7DFB-7CFC-4A03-ADA9-B6294F1076C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20</a:t>
            </a:fld>
            <a:endParaRPr lang="en-US" sz="900" dirty="0">
              <a:solidFill>
                <a:srgbClr val="8C9BA3"/>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71796E55-8293-4150-8338-75D9E1279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9964" y="209006"/>
            <a:ext cx="5844072" cy="6054399"/>
          </a:xfrm>
          <a:prstGeom prst="rect">
            <a:avLst/>
          </a:prstGeom>
        </p:spPr>
      </p:pic>
    </p:spTree>
    <p:extLst>
      <p:ext uri="{BB962C8B-B14F-4D97-AF65-F5344CB8AC3E}">
        <p14:creationId xmlns:p14="http://schemas.microsoft.com/office/powerpoint/2010/main" val="264696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Cuando tener la conversación </a:t>
            </a:r>
          </a:p>
        </p:txBody>
      </p:sp>
      <p:sp>
        <p:nvSpPr>
          <p:cNvPr id="3" name="Content Placeholder 2"/>
          <p:cNvSpPr>
            <a:spLocks noGrp="1"/>
          </p:cNvSpPr>
          <p:nvPr>
            <p:ph idx="1"/>
          </p:nvPr>
        </p:nvSpPr>
        <p:spPr/>
        <p:txBody>
          <a:bodyPr>
            <a:normAutofit/>
          </a:bodyPr>
          <a:lstStyle/>
          <a:p>
            <a:pPr marL="285750" lvl="0" indent="-342900" defTabSz="685800">
              <a:buFont typeface="Arial" panose="020B0604020202020204" pitchFamily="34" charset="0"/>
              <a:buChar char="•"/>
            </a:pPr>
            <a:r>
              <a:rPr lang="es-CO" sz="2000" dirty="0"/>
              <a:t>Temprano </a:t>
            </a:r>
          </a:p>
          <a:p>
            <a:pPr marL="800087" lvl="1" indent="-342900" defTabSz="685800"/>
            <a:r>
              <a:rPr lang="es-CO" sz="1850" dirty="0"/>
              <a:t>Mayoría de edad – 18 &amp; 21 </a:t>
            </a:r>
          </a:p>
          <a:p>
            <a:pPr marL="285750" lvl="0" indent="-342900" defTabSz="685800">
              <a:buFont typeface="Arial" panose="020B0604020202020204" pitchFamily="34" charset="0"/>
              <a:buChar char="•"/>
            </a:pPr>
            <a:r>
              <a:rPr lang="es-CO" sz="2000" dirty="0"/>
              <a:t>Con frecuencia </a:t>
            </a:r>
          </a:p>
          <a:p>
            <a:pPr marL="800087" lvl="1" indent="-342900" defTabSz="685800"/>
            <a:r>
              <a:rPr lang="es-CO" sz="1850" dirty="0"/>
              <a:t>Antes de una crisis – 30, 40, 50, 60, 70</a:t>
            </a:r>
          </a:p>
          <a:p>
            <a:pPr marL="285750" indent="-342900" defTabSz="685800">
              <a:buFont typeface="Arial" panose="020B0604020202020204" pitchFamily="34" charset="0"/>
              <a:buChar char="•"/>
            </a:pPr>
            <a:r>
              <a:rPr lang="es-CO" sz="2000" dirty="0"/>
              <a:t>Un evento importante en la vida</a:t>
            </a:r>
          </a:p>
          <a:p>
            <a:pPr marL="800087" lvl="1" indent="-342900" defTabSz="685800"/>
            <a:r>
              <a:rPr lang="es-CO" sz="1850" dirty="0"/>
              <a:t>La universidad, un matrimonio, cuando tenga hijos, un divorcio, Medicare, una muerte en la familia</a:t>
            </a:r>
          </a:p>
          <a:p>
            <a:pPr marL="285750" lvl="0" indent="-342900" defTabSz="685800">
              <a:buFont typeface="Arial" panose="020B0604020202020204" pitchFamily="34" charset="0"/>
              <a:buChar char="•"/>
            </a:pPr>
            <a:r>
              <a:rPr lang="es-CO" sz="2000" dirty="0"/>
              <a:t>Un viaje importante</a:t>
            </a:r>
          </a:p>
          <a:p>
            <a:pPr marL="285750" lvl="0" indent="-342900" defTabSz="685800">
              <a:buFont typeface="Arial" panose="020B0604020202020204" pitchFamily="34" charset="0"/>
              <a:buChar char="•"/>
            </a:pPr>
            <a:r>
              <a:rPr lang="es-CO" sz="2000" dirty="0"/>
              <a:t>Si lo acaban de diagnosticar con una enfermedad grave</a:t>
            </a:r>
          </a:p>
          <a:p>
            <a:endParaRPr lang="en-US" sz="1800" dirty="0"/>
          </a:p>
        </p:txBody>
      </p:sp>
      <p:sp>
        <p:nvSpPr>
          <p:cNvPr id="4" name="Slide Number Placeholder 1">
            <a:extLst>
              <a:ext uri="{FF2B5EF4-FFF2-40B4-BE49-F238E27FC236}">
                <a16:creationId xmlns:a16="http://schemas.microsoft.com/office/drawing/2014/main" id="{43BA4081-1251-4B92-9B9E-7D44972847B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21</a:t>
            </a:fld>
            <a:endParaRPr lang="en-US" sz="900" dirty="0">
              <a:solidFill>
                <a:srgbClr val="8C9BA3"/>
              </a:solidFill>
            </a:endParaRPr>
          </a:p>
        </p:txBody>
      </p:sp>
    </p:spTree>
    <p:extLst>
      <p:ext uri="{BB962C8B-B14F-4D97-AF65-F5344CB8AC3E}">
        <p14:creationId xmlns:p14="http://schemas.microsoft.com/office/powerpoint/2010/main" val="199751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Que aprendió? </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s-CO" sz="2400" dirty="0"/>
              <a:t>Que planeo? </a:t>
            </a:r>
          </a:p>
          <a:p>
            <a:pPr marL="342900" indent="-342900">
              <a:buFont typeface="Arial" panose="020B0604020202020204" pitchFamily="34" charset="0"/>
              <a:buChar char="•"/>
            </a:pPr>
            <a:r>
              <a:rPr lang="es-CO" sz="2400" dirty="0"/>
              <a:t>Preguntas</a:t>
            </a:r>
          </a:p>
          <a:p>
            <a:pPr marL="342900" indent="-342900">
              <a:buFont typeface="Arial" panose="020B0604020202020204" pitchFamily="34" charset="0"/>
              <a:buChar char="•"/>
            </a:pPr>
            <a:r>
              <a:rPr lang="es-CO" sz="2400" dirty="0"/>
              <a:t>Dudas</a:t>
            </a:r>
          </a:p>
          <a:p>
            <a:pPr marL="342900" indent="-342900">
              <a:buFont typeface="Arial" panose="020B0604020202020204" pitchFamily="34" charset="0"/>
              <a:buChar char="•"/>
            </a:pPr>
            <a:r>
              <a:rPr lang="es-CO" sz="2400" dirty="0"/>
              <a:t>Cosas que le sorprendieron </a:t>
            </a:r>
          </a:p>
          <a:p>
            <a:pPr marL="342900" indent="-342900">
              <a:buFont typeface="Arial" panose="020B0604020202020204" pitchFamily="34" charset="0"/>
              <a:buChar char="•"/>
            </a:pPr>
            <a:r>
              <a:rPr lang="es-CO" sz="2400" dirty="0"/>
              <a:t>Tendencias</a:t>
            </a:r>
          </a:p>
        </p:txBody>
      </p:sp>
      <p:sp>
        <p:nvSpPr>
          <p:cNvPr id="4" name="Slide Number Placeholder 3"/>
          <p:cNvSpPr>
            <a:spLocks noGrp="1"/>
          </p:cNvSpPr>
          <p:nvPr>
            <p:ph type="sldNum" sz="quarter" idx="4294967295"/>
          </p:nvPr>
        </p:nvSpPr>
        <p:spPr>
          <a:xfrm>
            <a:off x="8591550" y="1097757"/>
            <a:ext cx="552450" cy="273844"/>
          </a:xfrm>
          <a:prstGeom prst="rect">
            <a:avLst/>
          </a:prstGeom>
        </p:spPr>
        <p:txBody>
          <a:bodyPr/>
          <a:lstStyle/>
          <a:p>
            <a:pPr>
              <a:defRPr/>
            </a:pPr>
            <a:endParaRPr lang="en-US" dirty="0">
              <a:solidFill>
                <a:srgbClr val="777779"/>
              </a:solidFill>
            </a:endParaRPr>
          </a:p>
          <a:p>
            <a:pPr>
              <a:defRPr/>
            </a:pPr>
            <a:endParaRPr lang="en-US" dirty="0">
              <a:solidFill>
                <a:srgbClr val="777779"/>
              </a:solidFill>
            </a:endParaRPr>
          </a:p>
        </p:txBody>
      </p:sp>
      <p:sp>
        <p:nvSpPr>
          <p:cNvPr id="5" name="Slide Number Placeholder 1">
            <a:extLst>
              <a:ext uri="{FF2B5EF4-FFF2-40B4-BE49-F238E27FC236}">
                <a16:creationId xmlns:a16="http://schemas.microsoft.com/office/drawing/2014/main" id="{321F9C9F-A6AB-4449-BD74-264FA75EA93F}"/>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22</a:t>
            </a:fld>
            <a:endParaRPr lang="en-US" sz="900" dirty="0">
              <a:solidFill>
                <a:srgbClr val="8C9BA3"/>
              </a:solidFill>
            </a:endParaRPr>
          </a:p>
        </p:txBody>
      </p:sp>
    </p:spTree>
    <p:extLst>
      <p:ext uri="{BB962C8B-B14F-4D97-AF65-F5344CB8AC3E}">
        <p14:creationId xmlns:p14="http://schemas.microsoft.com/office/powerpoint/2010/main" val="71373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Como empezar </a:t>
            </a:r>
          </a:p>
        </p:txBody>
      </p:sp>
      <p:sp>
        <p:nvSpPr>
          <p:cNvPr id="4" name="Slide Number Placeholder 1">
            <a:extLst>
              <a:ext uri="{FF2B5EF4-FFF2-40B4-BE49-F238E27FC236}">
                <a16:creationId xmlns:a16="http://schemas.microsoft.com/office/drawing/2014/main" id="{0D6CC540-3377-458A-9F4A-FEE2A22F4C0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23</a:t>
            </a:fld>
            <a:endParaRPr lang="en-US" sz="900" dirty="0">
              <a:solidFill>
                <a:srgbClr val="8C9BA3"/>
              </a:solidFill>
            </a:endParaRPr>
          </a:p>
        </p:txBody>
      </p:sp>
      <p:pic>
        <p:nvPicPr>
          <p:cNvPr id="6" name="Picture 5" descr="Graphical user interface, text, application, email&#10;&#10;Description automatically generated">
            <a:extLst>
              <a:ext uri="{FF2B5EF4-FFF2-40B4-BE49-F238E27FC236}">
                <a16:creationId xmlns:a16="http://schemas.microsoft.com/office/drawing/2014/main" id="{CCBAECE8-D402-477B-A4DB-EC08037CE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84" y="1089596"/>
            <a:ext cx="8568232" cy="5192202"/>
          </a:xfrm>
          <a:prstGeom prst="rect">
            <a:avLst/>
          </a:prstGeom>
        </p:spPr>
      </p:pic>
    </p:spTree>
    <p:extLst>
      <p:ext uri="{BB962C8B-B14F-4D97-AF65-F5344CB8AC3E}">
        <p14:creationId xmlns:p14="http://schemas.microsoft.com/office/powerpoint/2010/main" val="138078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1175B-9FB2-4BFE-B35C-3419EF9D1F9F}"/>
              </a:ext>
            </a:extLst>
          </p:cNvPr>
          <p:cNvSpPr txBox="1"/>
          <p:nvPr/>
        </p:nvSpPr>
        <p:spPr>
          <a:xfrm>
            <a:off x="4402750" y="1989438"/>
            <a:ext cx="4345834" cy="3734356"/>
          </a:xfrm>
          <a:prstGeom prst="rect">
            <a:avLst/>
          </a:prstGeom>
          <a:noFill/>
        </p:spPr>
        <p:txBody>
          <a:bodyPr wrap="square" rtlCol="0">
            <a:spAutoFit/>
          </a:bodyPr>
          <a:lstStyle/>
          <a:p>
            <a:pPr>
              <a:spcBef>
                <a:spcPts val="432"/>
              </a:spcBef>
            </a:pPr>
            <a:r>
              <a:rPr lang="es-CO" sz="2800" b="1" dirty="0">
                <a:solidFill>
                  <a:srgbClr val="009FC2"/>
                </a:solidFill>
              </a:rPr>
              <a:t>Ayude a que las personas mas importantes en su vida entiendan que es lo que mas le importa a usted</a:t>
            </a:r>
          </a:p>
          <a:p>
            <a:pPr>
              <a:spcBef>
                <a:spcPts val="432"/>
              </a:spcBef>
            </a:pPr>
            <a:endParaRPr lang="es-ES" dirty="0"/>
          </a:p>
          <a:p>
            <a:pPr>
              <a:spcBef>
                <a:spcPts val="432"/>
              </a:spcBef>
            </a:pPr>
            <a:r>
              <a:rPr lang="es-ES" b="1" dirty="0"/>
              <a:t>A quien le gustaría pedir que hable por usted y que pida la atención adecuada en su nombre en caso de que usted no pueda hacerlo?</a:t>
            </a:r>
            <a:endParaRPr lang="en-US" sz="1350" b="1" dirty="0">
              <a:solidFill>
                <a:srgbClr val="455660"/>
              </a:solidFill>
            </a:endParaRPr>
          </a:p>
        </p:txBody>
      </p:sp>
      <p:sp>
        <p:nvSpPr>
          <p:cNvPr id="4" name="Slide Number Placeholder 1">
            <a:extLst>
              <a:ext uri="{FF2B5EF4-FFF2-40B4-BE49-F238E27FC236}">
                <a16:creationId xmlns:a16="http://schemas.microsoft.com/office/drawing/2014/main" id="{F08B4529-7549-4CBB-914C-8866843EA2C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24</a:t>
            </a:fld>
            <a:endParaRPr lang="en-US" sz="900" dirty="0">
              <a:solidFill>
                <a:srgbClr val="8C9BA3"/>
              </a:solidFill>
            </a:endParaRPr>
          </a:p>
        </p:txBody>
      </p:sp>
      <p:pic>
        <p:nvPicPr>
          <p:cNvPr id="6" name="Picture 5" descr="Graphical user interface, website&#10;&#10;Description automatically generated">
            <a:extLst>
              <a:ext uri="{FF2B5EF4-FFF2-40B4-BE49-F238E27FC236}">
                <a16:creationId xmlns:a16="http://schemas.microsoft.com/office/drawing/2014/main" id="{5363F115-8A37-4CA9-9A43-9060E6468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16" y="439280"/>
            <a:ext cx="3512796" cy="5369152"/>
          </a:xfrm>
          <a:prstGeom prst="rect">
            <a:avLst/>
          </a:prstGeom>
        </p:spPr>
      </p:pic>
    </p:spTree>
    <p:extLst>
      <p:ext uri="{BB962C8B-B14F-4D97-AF65-F5344CB8AC3E}">
        <p14:creationId xmlns:p14="http://schemas.microsoft.com/office/powerpoint/2010/main" val="317138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184D6-C6FC-470A-9EB3-216A5BA3A718}"/>
              </a:ext>
            </a:extLst>
          </p:cNvPr>
          <p:cNvSpPr>
            <a:spLocks noGrp="1"/>
          </p:cNvSpPr>
          <p:nvPr>
            <p:ph type="title"/>
          </p:nvPr>
        </p:nvSpPr>
        <p:spPr/>
        <p:txBody>
          <a:bodyPr>
            <a:normAutofit/>
          </a:bodyPr>
          <a:lstStyle/>
          <a:p>
            <a:r>
              <a:rPr lang="en-US" dirty="0"/>
              <a:t>Video: </a:t>
            </a:r>
            <a:r>
              <a:rPr lang="es-CO" dirty="0"/>
              <a:t>Quién hablará </a:t>
            </a:r>
            <a:r>
              <a:rPr lang="en-US" dirty="0"/>
              <a:t>por</a:t>
            </a:r>
            <a:r>
              <a:rPr lang="es-CO" dirty="0"/>
              <a:t> usted?</a:t>
            </a:r>
          </a:p>
        </p:txBody>
      </p:sp>
      <p:pic>
        <p:nvPicPr>
          <p:cNvPr id="7" name="Picture 6">
            <a:extLst>
              <a:ext uri="{FF2B5EF4-FFF2-40B4-BE49-F238E27FC236}">
                <a16:creationId xmlns:a16="http://schemas.microsoft.com/office/drawing/2014/main" id="{F9003F7E-7B3E-4FF2-B0B6-35EE8117FDA0}"/>
              </a:ext>
            </a:extLst>
          </p:cNvPr>
          <p:cNvPicPr>
            <a:picLocks noChangeAspect="1"/>
          </p:cNvPicPr>
          <p:nvPr/>
        </p:nvPicPr>
        <p:blipFill>
          <a:blip r:embed="rId3"/>
          <a:stretch>
            <a:fillRect/>
          </a:stretch>
        </p:blipFill>
        <p:spPr>
          <a:xfrm>
            <a:off x="684525" y="1593806"/>
            <a:ext cx="7788638" cy="4351338"/>
          </a:xfrm>
          <a:prstGeom prst="rect">
            <a:avLst/>
          </a:prstGeom>
        </p:spPr>
      </p:pic>
      <p:sp>
        <p:nvSpPr>
          <p:cNvPr id="8" name="Content Placeholder 2">
            <a:extLst>
              <a:ext uri="{FF2B5EF4-FFF2-40B4-BE49-F238E27FC236}">
                <a16:creationId xmlns:a16="http://schemas.microsoft.com/office/drawing/2014/main" id="{01558789-8A06-48B9-8C22-57245649E17A}"/>
              </a:ext>
            </a:extLst>
          </p:cNvPr>
          <p:cNvSpPr>
            <a:spLocks noGrp="1"/>
          </p:cNvSpPr>
          <p:nvPr>
            <p:ph idx="1"/>
          </p:nvPr>
        </p:nvSpPr>
        <p:spPr>
          <a:xfrm>
            <a:off x="4215753" y="5971740"/>
            <a:ext cx="3517458" cy="651129"/>
          </a:xfrm>
        </p:spPr>
        <p:txBody>
          <a:bodyPr/>
          <a:lstStyle/>
          <a:p>
            <a:r>
              <a:rPr lang="en-US" dirty="0">
                <a:solidFill>
                  <a:schemeClr val="tx2"/>
                </a:solidFill>
                <a:hlinkClick r:id="rId4">
                  <a:extLst>
                    <a:ext uri="{A12FA001-AC4F-418D-AE19-62706E023703}">
                      <ahyp:hlinkClr xmlns:ahyp="http://schemas.microsoft.com/office/drawing/2018/hyperlinkcolor" val="tx"/>
                    </a:ext>
                  </a:extLst>
                </a:hlinkClick>
              </a:rPr>
              <a:t>https://youtu.be/0TFyfwWziPM</a:t>
            </a:r>
            <a:r>
              <a:rPr lang="en-US" dirty="0">
                <a:solidFill>
                  <a:schemeClr val="tx2"/>
                </a:solidFill>
              </a:rPr>
              <a:t> </a:t>
            </a:r>
          </a:p>
          <a:p>
            <a:endParaRPr lang="en-US" dirty="0">
              <a:solidFill>
                <a:schemeClr val="tx2"/>
              </a:solidFill>
            </a:endParaRPr>
          </a:p>
        </p:txBody>
      </p:sp>
      <p:sp>
        <p:nvSpPr>
          <p:cNvPr id="9" name="Slide Number Placeholder 1">
            <a:extLst>
              <a:ext uri="{FF2B5EF4-FFF2-40B4-BE49-F238E27FC236}">
                <a16:creationId xmlns:a16="http://schemas.microsoft.com/office/drawing/2014/main" id="{EE1C1457-8E96-4AA6-9BB7-991335948C5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25</a:t>
            </a:fld>
            <a:endParaRPr lang="en-US" sz="900" dirty="0">
              <a:solidFill>
                <a:srgbClr val="8C9BA3"/>
              </a:solidFill>
            </a:endParaRPr>
          </a:p>
        </p:txBody>
      </p:sp>
    </p:spTree>
    <p:extLst>
      <p:ext uri="{BB962C8B-B14F-4D97-AF65-F5344CB8AC3E}">
        <p14:creationId xmlns:p14="http://schemas.microsoft.com/office/powerpoint/2010/main" val="186926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A7F4-D621-49A1-B27A-9FEEE3151E3E}"/>
              </a:ext>
            </a:extLst>
          </p:cNvPr>
          <p:cNvSpPr>
            <a:spLocks noGrp="1"/>
          </p:cNvSpPr>
          <p:nvPr>
            <p:ph type="title"/>
          </p:nvPr>
        </p:nvSpPr>
        <p:spPr/>
        <p:txBody>
          <a:bodyPr>
            <a:normAutofit/>
          </a:bodyPr>
          <a:lstStyle/>
          <a:p>
            <a:r>
              <a:rPr lang="es-CO" dirty="0"/>
              <a:t>Practique con alguien</a:t>
            </a:r>
          </a:p>
        </p:txBody>
      </p:sp>
      <p:sp>
        <p:nvSpPr>
          <p:cNvPr id="3" name="Content Placeholder 2">
            <a:extLst>
              <a:ext uri="{FF2B5EF4-FFF2-40B4-BE49-F238E27FC236}">
                <a16:creationId xmlns:a16="http://schemas.microsoft.com/office/drawing/2014/main" id="{ED73D9F4-FB28-46BF-AC3A-A0A1035C9DF4}"/>
              </a:ext>
            </a:extLst>
          </p:cNvPr>
          <p:cNvSpPr>
            <a:spLocks noGrp="1"/>
          </p:cNvSpPr>
          <p:nvPr>
            <p:ph idx="1"/>
          </p:nvPr>
        </p:nvSpPr>
        <p:spPr/>
        <p:txBody>
          <a:bodyPr>
            <a:normAutofit/>
          </a:bodyPr>
          <a:lstStyle/>
          <a:p>
            <a:r>
              <a:rPr lang="es-CO" sz="2000" dirty="0"/>
              <a:t>Piense en como quiere empezar esta conversación con alguien que le importe/alguien que pueda hablar por usted algún día. </a:t>
            </a:r>
          </a:p>
          <a:p>
            <a:r>
              <a:rPr lang="es-CO" sz="2000" dirty="0"/>
              <a:t>- 1 minuto</a:t>
            </a:r>
          </a:p>
          <a:p>
            <a:endParaRPr lang="en-US" sz="2000" dirty="0"/>
          </a:p>
          <a:p>
            <a:r>
              <a:rPr lang="es-CO" sz="2000" dirty="0"/>
              <a:t>Voltee hacia la persona y practique con el/ella!</a:t>
            </a:r>
          </a:p>
          <a:p>
            <a:pPr>
              <a:buFontTx/>
              <a:buChar char="-"/>
            </a:pPr>
            <a:r>
              <a:rPr lang="es-CO" sz="2000" dirty="0"/>
              <a:t> 5 minutos</a:t>
            </a:r>
          </a:p>
        </p:txBody>
      </p:sp>
      <p:sp>
        <p:nvSpPr>
          <p:cNvPr id="5" name="Slide Number Placeholder 1">
            <a:extLst>
              <a:ext uri="{FF2B5EF4-FFF2-40B4-BE49-F238E27FC236}">
                <a16:creationId xmlns:a16="http://schemas.microsoft.com/office/drawing/2014/main" id="{EDAF39AA-4CC1-4B70-B053-5DB1E217754C}"/>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26</a:t>
            </a:fld>
            <a:endParaRPr lang="en-US" sz="900" dirty="0">
              <a:solidFill>
                <a:srgbClr val="8C9BA3"/>
              </a:solidFill>
            </a:endParaRPr>
          </a:p>
        </p:txBody>
      </p:sp>
    </p:spTree>
    <p:extLst>
      <p:ext uri="{BB962C8B-B14F-4D97-AF65-F5344CB8AC3E}">
        <p14:creationId xmlns:p14="http://schemas.microsoft.com/office/powerpoint/2010/main" val="109395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s-CO" dirty="0"/>
              <a:t>Opcional: temas adicionales</a:t>
            </a:r>
          </a:p>
        </p:txBody>
      </p:sp>
      <p:sp>
        <p:nvSpPr>
          <p:cNvPr id="2" name="Content Placeholder 1">
            <a:extLst>
              <a:ext uri="{FF2B5EF4-FFF2-40B4-BE49-F238E27FC236}">
                <a16:creationId xmlns:a16="http://schemas.microsoft.com/office/drawing/2014/main" id="{97F5513A-7243-4EEC-9C12-99FCB1B6558C}"/>
              </a:ext>
            </a:extLst>
          </p:cNvPr>
          <p:cNvSpPr>
            <a:spLocks noGrp="1"/>
          </p:cNvSpPr>
          <p:nvPr>
            <p:ph idx="1"/>
          </p:nvPr>
        </p:nvSpPr>
        <p:spPr/>
        <p:txBody>
          <a:bodyPr/>
          <a:lstStyle/>
          <a:p>
            <a:pPr marL="257175" indent="-257175">
              <a:spcBef>
                <a:spcPts val="432"/>
              </a:spcBef>
              <a:buFont typeface="Arial" panose="020B0604020202020204" pitchFamily="34" charset="0"/>
              <a:buChar char="•"/>
            </a:pPr>
            <a:r>
              <a:rPr lang="es-CO" sz="2400" dirty="0">
                <a:solidFill>
                  <a:srgbClr val="455660"/>
                </a:solidFill>
              </a:rPr>
              <a:t>Planificación anticipada de la atención medica</a:t>
            </a:r>
          </a:p>
          <a:p>
            <a:pPr marL="257175" indent="-257175">
              <a:spcBef>
                <a:spcPts val="432"/>
              </a:spcBef>
              <a:buFont typeface="Arial" panose="020B0604020202020204" pitchFamily="34" charset="0"/>
              <a:buChar char="•"/>
            </a:pPr>
            <a:r>
              <a:rPr lang="es-CO" sz="2400" dirty="0">
                <a:solidFill>
                  <a:srgbClr val="455660"/>
                </a:solidFill>
              </a:rPr>
              <a:t>Directivo anticipado</a:t>
            </a:r>
          </a:p>
          <a:p>
            <a:pPr marL="771512" lvl="1" indent="-257175">
              <a:spcBef>
                <a:spcPts val="432"/>
              </a:spcBef>
            </a:pPr>
            <a:r>
              <a:rPr lang="es-CO" sz="2250" dirty="0">
                <a:solidFill>
                  <a:srgbClr val="455660"/>
                </a:solidFill>
              </a:rPr>
              <a:t>Representante de atención médica/agente/poder legal duradero</a:t>
            </a:r>
          </a:p>
          <a:p>
            <a:pPr marL="771512" lvl="1" indent="-257175">
              <a:spcBef>
                <a:spcPts val="432"/>
              </a:spcBef>
            </a:pPr>
            <a:r>
              <a:rPr lang="es-CO" sz="2250" dirty="0">
                <a:solidFill>
                  <a:srgbClr val="455660"/>
                </a:solidFill>
              </a:rPr>
              <a:t>Testamento vital </a:t>
            </a:r>
          </a:p>
          <a:p>
            <a:pPr marL="257175" indent="-257175">
              <a:spcBef>
                <a:spcPts val="432"/>
              </a:spcBef>
              <a:buFont typeface="Arial" panose="020B0604020202020204" pitchFamily="34" charset="0"/>
              <a:buChar char="•"/>
            </a:pPr>
            <a:r>
              <a:rPr lang="es-CO" sz="2400" dirty="0">
                <a:solidFill>
                  <a:srgbClr val="455660"/>
                </a:solidFill>
              </a:rPr>
              <a:t>MOLST/POLST</a:t>
            </a:r>
          </a:p>
          <a:p>
            <a:endParaRPr lang="en-US" sz="2400" dirty="0"/>
          </a:p>
        </p:txBody>
      </p:sp>
      <p:sp>
        <p:nvSpPr>
          <p:cNvPr id="56323" name="Footer Placeholder 3"/>
          <p:cNvSpPr txBox="1">
            <a:spLocks noGrp="1"/>
          </p:cNvSpPr>
          <p:nvPr/>
        </p:nvSpPr>
        <p:spPr bwMode="auto">
          <a:xfrm>
            <a:off x="2343150" y="5472112"/>
            <a:ext cx="405765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sz="1050" dirty="0">
              <a:solidFill>
                <a:srgbClr val="455660"/>
              </a:solidFill>
            </a:endParaRPr>
          </a:p>
          <a:p>
            <a:pPr algn="ctr" eaLnBrk="1" hangingPunct="1"/>
            <a:endParaRPr lang="en-US" sz="1050" dirty="0">
              <a:solidFill>
                <a:srgbClr val="455660"/>
              </a:solidFill>
            </a:endParaRPr>
          </a:p>
        </p:txBody>
      </p:sp>
      <p:sp>
        <p:nvSpPr>
          <p:cNvPr id="56324" name="Slide Number Placeholder 4"/>
          <p:cNvSpPr txBox="1">
            <a:spLocks noGrp="1"/>
          </p:cNvSpPr>
          <p:nvPr/>
        </p:nvSpPr>
        <p:spPr bwMode="auto">
          <a:xfrm>
            <a:off x="1485900" y="5470922"/>
            <a:ext cx="6858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sz="1050" dirty="0">
              <a:solidFill>
                <a:srgbClr val="455660"/>
              </a:solidFill>
            </a:endParaRPr>
          </a:p>
          <a:p>
            <a:pPr eaLnBrk="1" hangingPunct="1"/>
            <a:endParaRPr lang="en-US" sz="1050" dirty="0">
              <a:solidFill>
                <a:srgbClr val="455660"/>
              </a:solidFill>
            </a:endParaRPr>
          </a:p>
        </p:txBody>
      </p:sp>
      <p:sp>
        <p:nvSpPr>
          <p:cNvPr id="6" name="Slide Number Placeholder 1">
            <a:extLst>
              <a:ext uri="{FF2B5EF4-FFF2-40B4-BE49-F238E27FC236}">
                <a16:creationId xmlns:a16="http://schemas.microsoft.com/office/drawing/2014/main" id="{686071DB-049D-4DD0-8810-127CF46007B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27</a:t>
            </a:fld>
            <a:endParaRPr lang="en-US" sz="900" dirty="0">
              <a:solidFill>
                <a:srgbClr val="8C9BA3"/>
              </a:solidFill>
            </a:endParaRPr>
          </a:p>
        </p:txBody>
      </p:sp>
    </p:spTree>
    <p:extLst>
      <p:ext uri="{BB962C8B-B14F-4D97-AF65-F5344CB8AC3E}">
        <p14:creationId xmlns:p14="http://schemas.microsoft.com/office/powerpoint/2010/main" val="191894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F67948-C108-4AC6-8501-7428F87A8AC0}"/>
              </a:ext>
            </a:extLst>
          </p:cNvPr>
          <p:cNvPicPr>
            <a:picLocks noChangeAspect="1"/>
          </p:cNvPicPr>
          <p:nvPr/>
        </p:nvPicPr>
        <p:blipFill>
          <a:blip r:embed="rId3"/>
          <a:stretch>
            <a:fillRect/>
          </a:stretch>
        </p:blipFill>
        <p:spPr>
          <a:xfrm rot="21132957">
            <a:off x="3081376" y="2797586"/>
            <a:ext cx="3968101" cy="3183709"/>
          </a:xfrm>
          <a:prstGeom prst="rect">
            <a:avLst/>
          </a:prstGeom>
        </p:spPr>
      </p:pic>
      <p:sp>
        <p:nvSpPr>
          <p:cNvPr id="6" name="Title 5">
            <a:extLst>
              <a:ext uri="{FF2B5EF4-FFF2-40B4-BE49-F238E27FC236}">
                <a16:creationId xmlns:a16="http://schemas.microsoft.com/office/drawing/2014/main" id="{F96ED02E-AC55-47C6-9756-8A989572AB7C}"/>
              </a:ext>
            </a:extLst>
          </p:cNvPr>
          <p:cNvSpPr>
            <a:spLocks noGrp="1"/>
          </p:cNvSpPr>
          <p:nvPr>
            <p:ph type="title"/>
          </p:nvPr>
        </p:nvSpPr>
        <p:spPr>
          <a:prstGeom prst="rect">
            <a:avLst/>
          </a:prstGeom>
        </p:spPr>
        <p:txBody>
          <a:bodyPr>
            <a:normAutofit/>
          </a:bodyPr>
          <a:lstStyle/>
          <a:p>
            <a:r>
              <a:rPr lang="en-US" dirty="0" err="1"/>
              <a:t>Consejos</a:t>
            </a:r>
            <a:r>
              <a:rPr lang="en-US" dirty="0"/>
              <a:t> del campo: El role que </a:t>
            </a:r>
            <a:r>
              <a:rPr lang="en-US" dirty="0" err="1"/>
              <a:t>quieres</a:t>
            </a:r>
            <a:r>
              <a:rPr lang="en-US" dirty="0"/>
              <a:t> </a:t>
            </a:r>
            <a:r>
              <a:rPr lang="en-US" dirty="0" err="1"/>
              <a:t>tener</a:t>
            </a:r>
            <a:endParaRPr lang="en-US" dirty="0"/>
          </a:p>
        </p:txBody>
      </p:sp>
      <p:sp>
        <p:nvSpPr>
          <p:cNvPr id="7" name="Content Placeholder 6">
            <a:extLst>
              <a:ext uri="{FF2B5EF4-FFF2-40B4-BE49-F238E27FC236}">
                <a16:creationId xmlns:a16="http://schemas.microsoft.com/office/drawing/2014/main" id="{712F2A61-053C-481D-8F3F-8DCDE2BEAFF4}"/>
              </a:ext>
            </a:extLst>
          </p:cNvPr>
          <p:cNvSpPr>
            <a:spLocks noGrp="1"/>
          </p:cNvSpPr>
          <p:nvPr>
            <p:ph idx="1"/>
          </p:nvPr>
        </p:nvSpPr>
        <p:spPr>
          <a:xfrm>
            <a:off x="382660" y="1581665"/>
            <a:ext cx="8282126" cy="4595298"/>
          </a:xfrm>
          <a:prstGeom prst="rect">
            <a:avLst/>
          </a:prstGeom>
        </p:spPr>
        <p:txBody>
          <a:bodyPr>
            <a:normAutofit/>
          </a:bodyPr>
          <a:lstStyle/>
          <a:p>
            <a:r>
              <a:rPr lang="es-CO" sz="2000" dirty="0"/>
              <a:t>No importa que role tengas, asegúrate que sea claro para todes</a:t>
            </a:r>
          </a:p>
          <a:p>
            <a:pPr lvl="1"/>
            <a:r>
              <a:rPr lang="es-CO" sz="2000" dirty="0"/>
              <a:t>Una mujer que quiso que sus hijos decidieran que pasara con ella </a:t>
            </a:r>
          </a:p>
          <a:p>
            <a:pPr lvl="1"/>
            <a:r>
              <a:rPr lang="es-CO" sz="2000" dirty="0"/>
              <a:t>El blog de Katy Butler y la carta que le escribió a su familia</a:t>
            </a:r>
          </a:p>
        </p:txBody>
      </p:sp>
      <p:pic>
        <p:nvPicPr>
          <p:cNvPr id="1026" name="Picture 2">
            <a:extLst>
              <a:ext uri="{FF2B5EF4-FFF2-40B4-BE49-F238E27FC236}">
                <a16:creationId xmlns:a16="http://schemas.microsoft.com/office/drawing/2014/main" id="{6258D02E-C93A-4F85-B97D-08BCD2795F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5430" y="2976050"/>
            <a:ext cx="1533523" cy="23002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0DAA0A0-B43E-4C39-9416-3A6B0CFEE35C}"/>
              </a:ext>
            </a:extLst>
          </p:cNvPr>
          <p:cNvSpPr/>
          <p:nvPr/>
        </p:nvSpPr>
        <p:spPr>
          <a:xfrm>
            <a:off x="228600" y="3429000"/>
            <a:ext cx="2895600" cy="1384995"/>
          </a:xfrm>
          <a:prstGeom prst="rect">
            <a:avLst/>
          </a:prstGeom>
        </p:spPr>
        <p:txBody>
          <a:bodyPr wrap="square">
            <a:spAutoFit/>
          </a:bodyPr>
          <a:lstStyle/>
          <a:p>
            <a:br>
              <a:rPr lang="en-US" sz="1400" dirty="0"/>
            </a:br>
            <a:r>
              <a:rPr lang="en-US" sz="1400" dirty="0"/>
              <a:t>TCP Blog: </a:t>
            </a:r>
            <a:r>
              <a:rPr lang="en-US" sz="1400" dirty="0">
                <a:solidFill>
                  <a:schemeClr val="tx2"/>
                </a:solidFill>
                <a:hlinkClick r:id="rId5">
                  <a:extLst>
                    <a:ext uri="{A12FA001-AC4F-418D-AE19-62706E023703}">
                      <ahyp:hlinkClr xmlns:ahyp="http://schemas.microsoft.com/office/drawing/2018/hyperlinkcolor" val="tx"/>
                    </a:ext>
                  </a:extLst>
                </a:hlinkClick>
              </a:rPr>
              <a:t>theconversationproject.org/tcp-blog/with-dementia-more-is-needed-than-a-boilerplate-advance-directive</a:t>
            </a:r>
            <a:r>
              <a:rPr lang="en-US" sz="1400" dirty="0">
                <a:hlinkClick r:id="rId6"/>
              </a:rPr>
              <a:t>/</a:t>
            </a:r>
            <a:endParaRPr lang="en-US" sz="1400" dirty="0"/>
          </a:p>
        </p:txBody>
      </p:sp>
      <p:sp>
        <p:nvSpPr>
          <p:cNvPr id="9" name="Rectangle 8">
            <a:extLst>
              <a:ext uri="{FF2B5EF4-FFF2-40B4-BE49-F238E27FC236}">
                <a16:creationId xmlns:a16="http://schemas.microsoft.com/office/drawing/2014/main" id="{0A30294A-681C-47D7-981A-B4DD5B1E2481}"/>
              </a:ext>
            </a:extLst>
          </p:cNvPr>
          <p:cNvSpPr/>
          <p:nvPr/>
        </p:nvSpPr>
        <p:spPr>
          <a:xfrm>
            <a:off x="74009" y="5389907"/>
            <a:ext cx="3116451" cy="769441"/>
          </a:xfrm>
          <a:prstGeom prst="rect">
            <a:avLst/>
          </a:prstGeom>
        </p:spPr>
        <p:txBody>
          <a:bodyPr wrap="square">
            <a:spAutoFit/>
          </a:bodyPr>
          <a:lstStyle/>
          <a:p>
            <a:r>
              <a:rPr lang="es-CO" sz="1100" dirty="0">
                <a:solidFill>
                  <a:srgbClr val="313131"/>
                </a:solidFill>
                <a:latin typeface="Arvo"/>
              </a:rPr>
              <a:t>Adaptación de </a:t>
            </a:r>
            <a:r>
              <a:rPr lang="es-CO" sz="1100" dirty="0">
                <a:solidFill>
                  <a:srgbClr val="313131"/>
                </a:solidFill>
                <a:latin typeface="Arvo"/>
                <a:hlinkClick r:id="rId7"/>
              </a:rPr>
              <a:t>El Arte de Morir bien: Una Guía Practica Para Tener Un Buen Fin de Vida</a:t>
            </a:r>
            <a:r>
              <a:rPr lang="es-CO" sz="1100" dirty="0">
                <a:solidFill>
                  <a:srgbClr val="313131"/>
                </a:solidFill>
                <a:latin typeface="Arvo"/>
              </a:rPr>
              <a:t>, escrito por Katy Butler © 2019. Reproducido con permiso de </a:t>
            </a:r>
            <a:r>
              <a:rPr lang="es-CO" sz="1100" dirty="0" err="1">
                <a:solidFill>
                  <a:srgbClr val="313131"/>
                </a:solidFill>
                <a:latin typeface="Arvo"/>
              </a:rPr>
              <a:t>Sribner</a:t>
            </a:r>
            <a:r>
              <a:rPr lang="es-CO" sz="1100" dirty="0">
                <a:solidFill>
                  <a:srgbClr val="313131"/>
                </a:solidFill>
                <a:latin typeface="Arvo"/>
              </a:rPr>
              <a:t>.</a:t>
            </a:r>
            <a:endParaRPr lang="es-CO" sz="1100" dirty="0"/>
          </a:p>
        </p:txBody>
      </p:sp>
      <p:sp>
        <p:nvSpPr>
          <p:cNvPr id="13" name="Slide Number Placeholder 1">
            <a:extLst>
              <a:ext uri="{FF2B5EF4-FFF2-40B4-BE49-F238E27FC236}">
                <a16:creationId xmlns:a16="http://schemas.microsoft.com/office/drawing/2014/main" id="{435227DC-85ED-4292-86B1-766EFB441BA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28</a:t>
            </a:fld>
            <a:endParaRPr lang="en-US" sz="900" dirty="0">
              <a:solidFill>
                <a:srgbClr val="8C9BA3"/>
              </a:solidFill>
            </a:endParaRPr>
          </a:p>
        </p:txBody>
      </p:sp>
    </p:spTree>
    <p:extLst>
      <p:ext uri="{BB962C8B-B14F-4D97-AF65-F5344CB8AC3E}">
        <p14:creationId xmlns:p14="http://schemas.microsoft.com/office/powerpoint/2010/main" val="3529970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F5F0-9A02-4103-98F5-D2B0C7883943}"/>
              </a:ext>
            </a:extLst>
          </p:cNvPr>
          <p:cNvSpPr>
            <a:spLocks noGrp="1"/>
          </p:cNvSpPr>
          <p:nvPr>
            <p:ph type="title"/>
          </p:nvPr>
        </p:nvSpPr>
        <p:spPr/>
        <p:txBody>
          <a:bodyPr>
            <a:noAutofit/>
          </a:bodyPr>
          <a:lstStyle/>
          <a:p>
            <a:r>
              <a:rPr lang="es-CO" dirty="0"/>
              <a:t>Consejos del campo: El tipo de cuidado </a:t>
            </a:r>
          </a:p>
        </p:txBody>
      </p:sp>
      <p:sp>
        <p:nvSpPr>
          <p:cNvPr id="3" name="Content Placeholder 2">
            <a:extLst>
              <a:ext uri="{FF2B5EF4-FFF2-40B4-BE49-F238E27FC236}">
                <a16:creationId xmlns:a16="http://schemas.microsoft.com/office/drawing/2014/main" id="{ED2DBF3E-0CD1-477E-88F2-D8076EE48334}"/>
              </a:ext>
            </a:extLst>
          </p:cNvPr>
          <p:cNvSpPr>
            <a:spLocks noGrp="1"/>
          </p:cNvSpPr>
          <p:nvPr>
            <p:ph idx="1"/>
          </p:nvPr>
        </p:nvSpPr>
        <p:spPr/>
        <p:txBody>
          <a:bodyPr>
            <a:normAutofit/>
          </a:bodyPr>
          <a:lstStyle/>
          <a:p>
            <a:r>
              <a:rPr lang="es-CO" sz="2000" dirty="0"/>
              <a:t>De respuestas actualizadas</a:t>
            </a:r>
          </a:p>
          <a:p>
            <a:pPr lvl="1"/>
            <a:r>
              <a:rPr lang="es-CO" sz="2000" dirty="0"/>
              <a:t>El estado actual de la mente y el cuerpo </a:t>
            </a:r>
          </a:p>
          <a:p>
            <a:pPr lvl="1"/>
            <a:r>
              <a:rPr lang="es-CO" sz="2000" dirty="0"/>
              <a:t>Un/a líder de TCP y su esposo </a:t>
            </a:r>
          </a:p>
          <a:p>
            <a:r>
              <a:rPr lang="es-CO" sz="2000" dirty="0"/>
              <a:t>La casa no siempre es factible. Investigue lo que sea importante. </a:t>
            </a:r>
          </a:p>
          <a:p>
            <a:pPr marL="342900" indent="-342900">
              <a:buFont typeface="Arial" panose="020B0604020202020204" pitchFamily="34" charset="0"/>
              <a:buChar char="•"/>
            </a:pPr>
            <a:r>
              <a:rPr lang="es-CO" sz="2000" dirty="0"/>
              <a:t>Nana y su gato/a</a:t>
            </a:r>
          </a:p>
          <a:p>
            <a:r>
              <a:rPr lang="es-CO" sz="2000" dirty="0"/>
              <a:t>Se precavido con “Denme todo” y darse por vencido</a:t>
            </a:r>
          </a:p>
          <a:p>
            <a:pPr lvl="1"/>
            <a:r>
              <a:rPr lang="es-CO" sz="2000" dirty="0"/>
              <a:t>Confort agresivo versus tratamiento agresivo</a:t>
            </a:r>
            <a:endParaRPr lang="en-US" sz="2000" dirty="0"/>
          </a:p>
        </p:txBody>
      </p:sp>
      <p:pic>
        <p:nvPicPr>
          <p:cNvPr id="7" name="Picture 6" descr="A picture containing clipart&#10;&#10;Description automatically generated">
            <a:extLst>
              <a:ext uri="{FF2B5EF4-FFF2-40B4-BE49-F238E27FC236}">
                <a16:creationId xmlns:a16="http://schemas.microsoft.com/office/drawing/2014/main" id="{7B94BAC3-6BC8-4D75-8A35-515D8EE4C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511" y="1371601"/>
            <a:ext cx="2400014" cy="1688900"/>
          </a:xfrm>
          <a:prstGeom prst="rect">
            <a:avLst/>
          </a:prstGeom>
        </p:spPr>
      </p:pic>
      <p:sp>
        <p:nvSpPr>
          <p:cNvPr id="6" name="Slide Number Placeholder 1">
            <a:extLst>
              <a:ext uri="{FF2B5EF4-FFF2-40B4-BE49-F238E27FC236}">
                <a16:creationId xmlns:a16="http://schemas.microsoft.com/office/drawing/2014/main" id="{172CBDFF-02DE-4380-833B-AB76F85F5F24}"/>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29</a:t>
            </a:fld>
            <a:endParaRPr lang="en-US" sz="900" dirty="0">
              <a:solidFill>
                <a:srgbClr val="8C9BA3"/>
              </a:solidFill>
            </a:endParaRPr>
          </a:p>
        </p:txBody>
      </p:sp>
    </p:spTree>
    <p:extLst>
      <p:ext uri="{BB962C8B-B14F-4D97-AF65-F5344CB8AC3E}">
        <p14:creationId xmlns:p14="http://schemas.microsoft.com/office/powerpoint/2010/main" val="269809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Presentaciones</a:t>
            </a:r>
            <a:r>
              <a:rPr lang="en-US" dirty="0"/>
              <a:t> e </a:t>
            </a:r>
            <a:r>
              <a:rPr lang="en-US" dirty="0" err="1"/>
              <a:t>Historias</a:t>
            </a:r>
            <a:r>
              <a:rPr lang="en-US" dirty="0"/>
              <a:t> </a:t>
            </a:r>
          </a:p>
        </p:txBody>
      </p:sp>
      <p:sp>
        <p:nvSpPr>
          <p:cNvPr id="6" name="Content Placeholder 2">
            <a:extLst>
              <a:ext uri="{FF2B5EF4-FFF2-40B4-BE49-F238E27FC236}">
                <a16:creationId xmlns:a16="http://schemas.microsoft.com/office/drawing/2014/main" id="{8F03810E-74A4-4289-B012-34DCB54C0EB2}"/>
              </a:ext>
            </a:extLst>
          </p:cNvPr>
          <p:cNvSpPr txBox="1">
            <a:spLocks/>
          </p:cNvSpPr>
          <p:nvPr/>
        </p:nvSpPr>
        <p:spPr>
          <a:xfrm>
            <a:off x="383296" y="1595834"/>
            <a:ext cx="8281490" cy="4230200"/>
          </a:xfrm>
          <a:prstGeom prst="rect">
            <a:avLst/>
          </a:prstGeom>
        </p:spPr>
        <p:txBody>
          <a:bodyPr>
            <a:noAutofit/>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r>
              <a:rPr lang="es-419" sz="1600" dirty="0"/>
              <a:t>Su</a:t>
            </a:r>
            <a:r>
              <a:rPr lang="en-US" sz="1600" dirty="0"/>
              <a:t> </a:t>
            </a:r>
            <a:r>
              <a:rPr lang="es-CO" sz="1600" dirty="0"/>
              <a:t>nombre</a:t>
            </a:r>
            <a:r>
              <a:rPr lang="en-US" sz="1600" dirty="0"/>
              <a:t> (</a:t>
            </a:r>
            <a:r>
              <a:rPr lang="es-CO" sz="1600" dirty="0"/>
              <a:t>el nombre que prefiere que usemos</a:t>
            </a:r>
            <a:r>
              <a:rPr lang="en-US" sz="1600" dirty="0"/>
              <a:t>)</a:t>
            </a:r>
          </a:p>
          <a:p>
            <a:pPr marL="342900" indent="-342900">
              <a:buFont typeface="Arial" panose="020B0604020202020204" pitchFamily="34" charset="0"/>
              <a:buChar char="•"/>
            </a:pPr>
            <a:r>
              <a:rPr lang="es-CO" sz="1600" dirty="0"/>
              <a:t>Su organización </a:t>
            </a:r>
            <a:r>
              <a:rPr lang="es-CO" sz="1600" i="1" dirty="0">
                <a:solidFill>
                  <a:srgbClr val="FF0000"/>
                </a:solidFill>
              </a:rPr>
              <a:t>(en un ambiente profesional)</a:t>
            </a:r>
          </a:p>
          <a:p>
            <a:pPr marL="342900" indent="-342900">
              <a:buFont typeface="Arial" panose="020B0604020202020204" pitchFamily="34" charset="0"/>
              <a:buChar char="•"/>
            </a:pPr>
            <a:r>
              <a:rPr lang="es-CO" sz="1600" dirty="0"/>
              <a:t>Comparta una experiencia que tuvo con la muerte – así sea con la muerte de alguien conocido/a o en un ambiente profesional – y si los deseos de esa persona fueron reconocidos o si nunca se conocieron.</a:t>
            </a:r>
          </a:p>
          <a:p>
            <a:pPr lvl="1" indent="0">
              <a:lnSpc>
                <a:spcPct val="150000"/>
              </a:lnSpc>
              <a:buFont typeface="Arial" panose="020B0604020202020204" pitchFamily="34" charset="0"/>
              <a:buNone/>
            </a:pPr>
            <a:r>
              <a:rPr lang="en-GB" sz="1600" dirty="0"/>
              <a:t>	 O  </a:t>
            </a:r>
          </a:p>
          <a:p>
            <a:pPr marL="342900" indent="-342900">
              <a:buFont typeface="Arial" panose="020B0604020202020204" pitchFamily="34" charset="0"/>
              <a:buChar char="•"/>
            </a:pPr>
            <a:r>
              <a:rPr lang="es-CO" sz="1600" dirty="0"/>
              <a:t>Comparta su experiencia siendo un </a:t>
            </a:r>
            <a:r>
              <a:rPr lang="es-CO" sz="1600" dirty="0">
                <a:solidFill>
                  <a:srgbClr val="455660"/>
                </a:solidFill>
              </a:rPr>
              <a:t>representante de atención médica</a:t>
            </a:r>
            <a:endParaRPr lang="es-CO" sz="1600" dirty="0"/>
          </a:p>
          <a:p>
            <a:pPr lvl="1" indent="0">
              <a:lnSpc>
                <a:spcPct val="150000"/>
              </a:lnSpc>
              <a:buFont typeface="Arial" panose="020B0604020202020204" pitchFamily="34" charset="0"/>
              <a:buNone/>
            </a:pPr>
            <a:r>
              <a:rPr lang="en-US" sz="1600" dirty="0"/>
              <a:t>	</a:t>
            </a:r>
            <a:r>
              <a:rPr lang="en-GB" sz="1600" dirty="0"/>
              <a:t> O</a:t>
            </a:r>
          </a:p>
          <a:p>
            <a:pPr marL="342900" indent="-342900">
              <a:buFont typeface="Arial" panose="020B0604020202020204" pitchFamily="34" charset="0"/>
              <a:buChar char="•"/>
            </a:pPr>
            <a:r>
              <a:rPr lang="es-CO" sz="1600" dirty="0"/>
              <a:t>Comparta una experiencia en la cual alguien no podía hablar por si mismo por causa de una enfermedad o accidente </a:t>
            </a:r>
            <a:r>
              <a:rPr lang="en-US" sz="1600" b="1" dirty="0">
                <a:latin typeface="Franklin Gothic Book" charset="0"/>
              </a:rPr>
              <a:t>	</a:t>
            </a:r>
          </a:p>
          <a:p>
            <a:r>
              <a:rPr lang="en-US" sz="1600" b="1" dirty="0">
                <a:solidFill>
                  <a:srgbClr val="FF0000"/>
                </a:solidFill>
                <a:latin typeface="Franklin Gothic Book" charset="0"/>
              </a:rPr>
              <a:t>X</a:t>
            </a:r>
            <a:r>
              <a:rPr lang="en-US" sz="1600" dirty="0">
                <a:solidFill>
                  <a:srgbClr val="FF0000"/>
                </a:solidFill>
              </a:rPr>
              <a:t> </a:t>
            </a:r>
            <a:r>
              <a:rPr lang="en-US" sz="1600" dirty="0" err="1">
                <a:solidFill>
                  <a:srgbClr val="FF0000"/>
                </a:solidFill>
              </a:rPr>
              <a:t>minutos</a:t>
            </a:r>
            <a:endParaRPr lang="en-US" sz="1600" dirty="0">
              <a:solidFill>
                <a:srgbClr val="FF0000"/>
              </a:solidFill>
            </a:endParaRPr>
          </a:p>
        </p:txBody>
      </p:sp>
      <p:sp>
        <p:nvSpPr>
          <p:cNvPr id="7" name="Slide Number Placeholder 1">
            <a:extLst>
              <a:ext uri="{FF2B5EF4-FFF2-40B4-BE49-F238E27FC236}">
                <a16:creationId xmlns:a16="http://schemas.microsoft.com/office/drawing/2014/main" id="{818AD5DE-F75E-4273-ADAC-53BD6E772B8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a:t>
            </a:fld>
            <a:endParaRPr lang="en-US" sz="900" dirty="0">
              <a:solidFill>
                <a:srgbClr val="8C9BA3"/>
              </a:solidFill>
            </a:endParaRPr>
          </a:p>
        </p:txBody>
      </p:sp>
    </p:spTree>
    <p:extLst>
      <p:ext uri="{BB962C8B-B14F-4D97-AF65-F5344CB8AC3E}">
        <p14:creationId xmlns:p14="http://schemas.microsoft.com/office/powerpoint/2010/main" val="3384976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16EB-6C3F-423A-9A16-61F8CFAB7372}"/>
              </a:ext>
            </a:extLst>
          </p:cNvPr>
          <p:cNvSpPr>
            <a:spLocks noGrp="1"/>
          </p:cNvSpPr>
          <p:nvPr>
            <p:ph type="title"/>
          </p:nvPr>
        </p:nvSpPr>
        <p:spPr/>
        <p:txBody>
          <a:bodyPr>
            <a:noAutofit/>
          </a:bodyPr>
          <a:lstStyle/>
          <a:p>
            <a:r>
              <a:rPr lang="es-CO" dirty="0"/>
              <a:t>Consejos del campo</a:t>
            </a:r>
            <a:r>
              <a:rPr lang="en-US" dirty="0"/>
              <a:t>: roles que </a:t>
            </a:r>
            <a:r>
              <a:rPr lang="en-US" dirty="0" err="1"/>
              <a:t>otros</a:t>
            </a:r>
            <a:r>
              <a:rPr lang="en-US" dirty="0"/>
              <a:t> </a:t>
            </a:r>
            <a:r>
              <a:rPr lang="en-US" dirty="0" err="1"/>
              <a:t>tengan</a:t>
            </a:r>
            <a:endParaRPr lang="en-US" dirty="0"/>
          </a:p>
        </p:txBody>
      </p:sp>
      <p:sp>
        <p:nvSpPr>
          <p:cNvPr id="3" name="Content Placeholder 2">
            <a:extLst>
              <a:ext uri="{FF2B5EF4-FFF2-40B4-BE49-F238E27FC236}">
                <a16:creationId xmlns:a16="http://schemas.microsoft.com/office/drawing/2014/main" id="{62E8AB77-C4AE-4336-8860-6F5E80B41986}"/>
              </a:ext>
            </a:extLst>
          </p:cNvPr>
          <p:cNvSpPr>
            <a:spLocks noGrp="1"/>
          </p:cNvSpPr>
          <p:nvPr>
            <p:ph idx="1"/>
          </p:nvPr>
        </p:nvSpPr>
        <p:spPr/>
        <p:txBody>
          <a:bodyPr>
            <a:normAutofit/>
          </a:bodyPr>
          <a:lstStyle/>
          <a:p>
            <a:r>
              <a:rPr lang="es-CO" sz="2000" dirty="0"/>
              <a:t>Pregúntele a esta persona si puede/va a honrar sus deseos</a:t>
            </a:r>
          </a:p>
          <a:p>
            <a:pPr lvl="1"/>
            <a:r>
              <a:rPr lang="es-CO" sz="2000" dirty="0"/>
              <a:t>La historia de “En Su Punto”</a:t>
            </a:r>
          </a:p>
          <a:p>
            <a:pPr lvl="1"/>
            <a:r>
              <a:rPr lang="es-CO" sz="2000" dirty="0"/>
              <a:t>Amigos de la Iglesia  </a:t>
            </a:r>
          </a:p>
          <a:p>
            <a:r>
              <a:rPr lang="es-CO" sz="2000" dirty="0"/>
              <a:t>Cuéntele a mas de una persona</a:t>
            </a:r>
          </a:p>
          <a:p>
            <a:pPr lvl="1"/>
            <a:r>
              <a:rPr lang="es-CO" sz="2000" dirty="0"/>
              <a:t>Efecto de la gaviota </a:t>
            </a:r>
          </a:p>
          <a:p>
            <a:r>
              <a:rPr lang="es-CO" sz="2000" dirty="0"/>
              <a:t>Cuídese del “</a:t>
            </a:r>
            <a:r>
              <a:rPr lang="es-CO" sz="2000" dirty="0" err="1"/>
              <a:t>bullying</a:t>
            </a:r>
            <a:r>
              <a:rPr lang="es-CO" sz="2000" dirty="0"/>
              <a:t>” de familiares o cuidadores</a:t>
            </a:r>
          </a:p>
          <a:p>
            <a:pPr lvl="1"/>
            <a:r>
              <a:rPr lang="es-CO" sz="2000" dirty="0"/>
              <a:t>Familia de la Florida </a:t>
            </a:r>
          </a:p>
          <a:p>
            <a:pPr lvl="1"/>
            <a:r>
              <a:rPr lang="es-CO" sz="2000" dirty="0"/>
              <a:t>Manteniendo a mama en el centro  </a:t>
            </a:r>
          </a:p>
          <a:p>
            <a:r>
              <a:rPr lang="es-CO" sz="2000" dirty="0"/>
              <a:t>Invite a otros/as a que compartan sus deseos con usted </a:t>
            </a:r>
          </a:p>
          <a:p>
            <a:pPr lvl="1"/>
            <a:r>
              <a:rPr lang="es-CO" sz="2000" dirty="0"/>
              <a:t>Ejemplo de </a:t>
            </a:r>
            <a:r>
              <a:rPr lang="es-CO" sz="2000" dirty="0" err="1"/>
              <a:t>Eeyore</a:t>
            </a:r>
            <a:endParaRPr lang="es-CO" sz="2000" dirty="0"/>
          </a:p>
          <a:p>
            <a:endParaRPr lang="en-US" sz="2000" dirty="0"/>
          </a:p>
          <a:p>
            <a:endParaRPr lang="en-US" sz="2000" dirty="0"/>
          </a:p>
        </p:txBody>
      </p:sp>
      <p:pic>
        <p:nvPicPr>
          <p:cNvPr id="7" name="Picture 6" descr="A picture containing linedrawing&#10;&#10;Description automatically generated">
            <a:extLst>
              <a:ext uri="{FF2B5EF4-FFF2-40B4-BE49-F238E27FC236}">
                <a16:creationId xmlns:a16="http://schemas.microsoft.com/office/drawing/2014/main" id="{BE3BC14B-C65D-4A3E-B12D-6EF0DFCF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541" y="3037198"/>
            <a:ext cx="2282799" cy="1928191"/>
          </a:xfrm>
          <a:prstGeom prst="rect">
            <a:avLst/>
          </a:prstGeom>
        </p:spPr>
      </p:pic>
      <p:sp>
        <p:nvSpPr>
          <p:cNvPr id="6" name="Slide Number Placeholder 1">
            <a:extLst>
              <a:ext uri="{FF2B5EF4-FFF2-40B4-BE49-F238E27FC236}">
                <a16:creationId xmlns:a16="http://schemas.microsoft.com/office/drawing/2014/main" id="{E5A0A860-A883-4609-AE16-1588F49B4CF5}"/>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30</a:t>
            </a:fld>
            <a:endParaRPr lang="en-US" sz="900" dirty="0">
              <a:solidFill>
                <a:srgbClr val="8C9BA3"/>
              </a:solidFill>
            </a:endParaRPr>
          </a:p>
        </p:txBody>
      </p:sp>
    </p:spTree>
    <p:extLst>
      <p:ext uri="{BB962C8B-B14F-4D97-AF65-F5344CB8AC3E}">
        <p14:creationId xmlns:p14="http://schemas.microsoft.com/office/powerpoint/2010/main" val="114773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Consejos del campo</a:t>
            </a:r>
            <a:endParaRPr lang="en-US" dirty="0"/>
          </a:p>
        </p:txBody>
      </p:sp>
      <p:sp>
        <p:nvSpPr>
          <p:cNvPr id="3" name="Content Placeholder 2"/>
          <p:cNvSpPr>
            <a:spLocks noGrp="1"/>
          </p:cNvSpPr>
          <p:nvPr>
            <p:ph idx="1"/>
          </p:nvPr>
        </p:nvSpPr>
        <p:spPr>
          <a:xfrm>
            <a:off x="382660" y="2226469"/>
            <a:ext cx="6413555" cy="3263504"/>
          </a:xfrm>
        </p:spPr>
        <p:txBody>
          <a:bodyPr>
            <a:normAutofit/>
          </a:bodyPr>
          <a:lstStyle/>
          <a:p>
            <a:r>
              <a:rPr lang="es-CO" sz="2400" dirty="0"/>
              <a:t>La oportunidad de fortalecer relaciones – estas son conversaciones llenas de mucho amor y no tienen que ser serias</a:t>
            </a:r>
          </a:p>
        </p:txBody>
      </p:sp>
      <p:pic>
        <p:nvPicPr>
          <p:cNvPr id="6" name="Picture 5" descr="A picture containing clipart&#10;&#10;Description automatically generated">
            <a:extLst>
              <a:ext uri="{FF2B5EF4-FFF2-40B4-BE49-F238E27FC236}">
                <a16:creationId xmlns:a16="http://schemas.microsoft.com/office/drawing/2014/main" id="{C79F39E7-C1C2-4079-8EDE-7B9A9EDCC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273" y="3915002"/>
            <a:ext cx="2264776" cy="211074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12B08343-38A0-4764-BF20-F4C8F7328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0332" y="576202"/>
            <a:ext cx="2288187" cy="1805522"/>
          </a:xfrm>
          <a:prstGeom prst="rect">
            <a:avLst/>
          </a:prstGeom>
        </p:spPr>
      </p:pic>
      <p:sp>
        <p:nvSpPr>
          <p:cNvPr id="8" name="Slide Number Placeholder 1">
            <a:extLst>
              <a:ext uri="{FF2B5EF4-FFF2-40B4-BE49-F238E27FC236}">
                <a16:creationId xmlns:a16="http://schemas.microsoft.com/office/drawing/2014/main" id="{5C034C95-20BF-4940-9BA3-1A5E62252202}"/>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31</a:t>
            </a:fld>
            <a:endParaRPr lang="en-US" sz="900" dirty="0">
              <a:solidFill>
                <a:srgbClr val="8C9BA3"/>
              </a:solidFill>
            </a:endParaRPr>
          </a:p>
        </p:txBody>
      </p:sp>
    </p:spTree>
    <p:extLst>
      <p:ext uri="{BB962C8B-B14F-4D97-AF65-F5344CB8AC3E}">
        <p14:creationId xmlns:p14="http://schemas.microsoft.com/office/powerpoint/2010/main" val="3589123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O" dirty="0"/>
              <a:t>Saliendo con propósito </a:t>
            </a:r>
          </a:p>
        </p:txBody>
      </p:sp>
      <p:sp>
        <p:nvSpPr>
          <p:cNvPr id="10" name="Content Placeholder 9"/>
          <p:cNvSpPr>
            <a:spLocks noGrp="1"/>
          </p:cNvSpPr>
          <p:nvPr>
            <p:ph idx="1"/>
          </p:nvPr>
        </p:nvSpPr>
        <p:spPr/>
        <p:txBody>
          <a:bodyPr>
            <a:normAutofit/>
          </a:bodyPr>
          <a:lstStyle/>
          <a:p>
            <a:pPr marL="342900" indent="-342900">
              <a:buFont typeface="Arial" panose="020B0604020202020204" pitchFamily="34" charset="0"/>
              <a:buChar char="•"/>
            </a:pPr>
            <a:r>
              <a:rPr lang="es-CO" sz="2000" dirty="0"/>
              <a:t>Complete la Guía para Iniciar la Conversación </a:t>
            </a:r>
          </a:p>
          <a:p>
            <a:pPr marL="342900" indent="-342900">
              <a:buFont typeface="Arial" panose="020B0604020202020204" pitchFamily="34" charset="0"/>
              <a:buChar char="•"/>
            </a:pPr>
            <a:r>
              <a:rPr lang="es-CO" sz="2000" dirty="0"/>
              <a:t>Escoja su persona, empiece la conversación con alguien que pueda llegar a hablar por usted</a:t>
            </a:r>
          </a:p>
          <a:p>
            <a:pPr marL="342900" indent="-342900">
              <a:buFont typeface="Arial" panose="020B0604020202020204" pitchFamily="34" charset="0"/>
              <a:buChar char="•"/>
            </a:pPr>
            <a:r>
              <a:rPr lang="es-CO" sz="2000" dirty="0"/>
              <a:t>Documente su representante de atención médica y sus deseos </a:t>
            </a:r>
          </a:p>
          <a:p>
            <a:pPr marL="342900" indent="-342900">
              <a:buFont typeface="Arial" panose="020B0604020202020204" pitchFamily="34" charset="0"/>
              <a:buChar char="•"/>
            </a:pPr>
            <a:r>
              <a:rPr lang="es-CO" sz="2000" dirty="0"/>
              <a:t>Lleve el concepto de </a:t>
            </a:r>
            <a:r>
              <a:rPr lang="es-CO" sz="2000" b="1" dirty="0"/>
              <a:t>Lo Que Importa Para Mi</a:t>
            </a:r>
            <a:r>
              <a:rPr lang="es-CO" sz="2000" dirty="0"/>
              <a:t> a su organización / comunidad </a:t>
            </a:r>
          </a:p>
          <a:p>
            <a:endParaRPr lang="en-US" sz="2000" dirty="0"/>
          </a:p>
        </p:txBody>
      </p:sp>
      <p:sp>
        <p:nvSpPr>
          <p:cNvPr id="4" name="Slide Number Placeholder 1">
            <a:extLst>
              <a:ext uri="{FF2B5EF4-FFF2-40B4-BE49-F238E27FC236}">
                <a16:creationId xmlns:a16="http://schemas.microsoft.com/office/drawing/2014/main" id="{80D1AB06-ABBE-47D0-84D7-8C4877EDF43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32</a:t>
            </a:fld>
            <a:endParaRPr lang="en-US" sz="900" dirty="0">
              <a:solidFill>
                <a:srgbClr val="8C9BA3"/>
              </a:solidFill>
            </a:endParaRPr>
          </a:p>
        </p:txBody>
      </p:sp>
    </p:spTree>
    <p:extLst>
      <p:ext uri="{BB962C8B-B14F-4D97-AF65-F5344CB8AC3E}">
        <p14:creationId xmlns:p14="http://schemas.microsoft.com/office/powerpoint/2010/main" val="282610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6763C-306F-4C0E-9EF3-57494C173480}"/>
              </a:ext>
            </a:extLst>
          </p:cNvPr>
          <p:cNvSpPr>
            <a:spLocks noGrp="1"/>
          </p:cNvSpPr>
          <p:nvPr>
            <p:ph type="title"/>
          </p:nvPr>
        </p:nvSpPr>
        <p:spPr/>
        <p:txBody>
          <a:bodyPr/>
          <a:lstStyle/>
          <a:p>
            <a:r>
              <a:rPr lang="en-US" dirty="0"/>
              <a:t>Un Cambio de </a:t>
            </a:r>
            <a:r>
              <a:rPr lang="en-US" dirty="0" err="1"/>
              <a:t>Enfoque</a:t>
            </a:r>
            <a:r>
              <a:rPr lang="en-US" dirty="0"/>
              <a:t> </a:t>
            </a:r>
          </a:p>
        </p:txBody>
      </p:sp>
      <p:sp>
        <p:nvSpPr>
          <p:cNvPr id="3" name="Content Placeholder 2">
            <a:extLst>
              <a:ext uri="{FF2B5EF4-FFF2-40B4-BE49-F238E27FC236}">
                <a16:creationId xmlns:a16="http://schemas.microsoft.com/office/drawing/2014/main" id="{08FF70DD-59FC-4543-A45E-5C5576116AD0}"/>
              </a:ext>
            </a:extLst>
          </p:cNvPr>
          <p:cNvSpPr>
            <a:spLocks noGrp="1"/>
          </p:cNvSpPr>
          <p:nvPr>
            <p:ph idx="1"/>
          </p:nvPr>
        </p:nvSpPr>
        <p:spPr>
          <a:xfrm>
            <a:off x="382660" y="1436914"/>
            <a:ext cx="8643774" cy="4650377"/>
          </a:xfrm>
          <a:prstGeom prst="rect">
            <a:avLst/>
          </a:prstGeom>
        </p:spPr>
        <p:txBody>
          <a:bodyPr/>
          <a:lstStyle/>
          <a:p>
            <a:pPr marL="0" marR="0" indent="0">
              <a:spcBef>
                <a:spcPts val="0"/>
              </a:spcBef>
              <a:spcAft>
                <a:spcPts val="0"/>
              </a:spcAft>
              <a:buNone/>
            </a:pPr>
            <a:r>
              <a:rPr lang="en-US" sz="1600" dirty="0">
                <a:latin typeface="Georgia" panose="02040502050405020303" pitchFamily="18" charset="0"/>
                <a:ea typeface="Calibri" panose="020F0502020204030204" pitchFamily="34" charset="0"/>
                <a:cs typeface="Cavolini" panose="020B0502040204020203" pitchFamily="66" charset="0"/>
              </a:rPr>
              <a:t>“</a:t>
            </a:r>
            <a:r>
              <a:rPr lang="es-CO" sz="1600" dirty="0">
                <a:latin typeface="Georgia" panose="02040502050405020303" pitchFamily="18" charset="0"/>
                <a:ea typeface="Calibri" panose="020F0502020204030204" pitchFamily="34" charset="0"/>
                <a:cs typeface="Cavolini" panose="020B0502040204020203" pitchFamily="66" charset="0"/>
              </a:rPr>
              <a:t>Tengo abuelos/as viejitos/as que viven solos/as en otro estado, con nadie cerca para cuidarles. Por años he sugerido que se muden a un lugar de vida asistida o que vaya un/a ayudante hasta la casa pero siempre se niegan a estas opciones. Tienen demencia y otros problemas de salud pero siempre han sido muy independientes y desconfiados con otra gente.</a:t>
            </a:r>
            <a:r>
              <a:rPr lang="es-CO" sz="1600" dirty="0">
                <a:effectLst/>
                <a:latin typeface="Georgia" panose="02040502050405020303" pitchFamily="18" charset="0"/>
                <a:ea typeface="Calibri" panose="020F0502020204030204" pitchFamily="34" charset="0"/>
                <a:cs typeface="Cavolini" panose="020B0502040204020203" pitchFamily="66" charset="0"/>
              </a:rPr>
              <a:t> </a:t>
            </a:r>
            <a:r>
              <a:rPr lang="es-CO" sz="1600" dirty="0">
                <a:latin typeface="Georgia" panose="02040502050405020303" pitchFamily="18" charset="0"/>
                <a:ea typeface="Calibri" panose="020F0502020204030204" pitchFamily="34" charset="0"/>
                <a:cs typeface="Cavolini" panose="020B0502040204020203" pitchFamily="66" charset="0"/>
              </a:rPr>
              <a:t>Revise sus Guías Para Iniciar Conversaciones durante mi vuelo a Colorado y cuando llegue, decidí cambiar el enfoque que normalmente tengo con este asunto. Empecé a preguntarles cosas en vez de decirles cuanto me preocupaba su situación. Saque las preguntas que les hice directamente de sus materiales. Su guía fue bastante útil para empezar una conversación mutua y estoy muy agradecido/a por esta iniciativa. No solo están dispuestos a que yo sea su representante de atención médica, también decidieron mudarse a un lugar de vida asistida. Estoy tan aliviado/a y agradecido/a por la información disponible en su sitio web sin costo para la gente. Gracias!</a:t>
            </a:r>
            <a:r>
              <a:rPr lang="es-CO" sz="1600" dirty="0">
                <a:effectLst/>
                <a:latin typeface="Georgia" panose="02040502050405020303" pitchFamily="18" charset="0"/>
                <a:ea typeface="Calibri" panose="020F0502020204030204" pitchFamily="34" charset="0"/>
                <a:cs typeface="Cavolini" panose="020B0502040204020203" pitchFamily="66" charset="0"/>
              </a:rPr>
              <a:t>”</a:t>
            </a:r>
          </a:p>
          <a:p>
            <a:pPr marL="0" marR="0" indent="0" algn="r">
              <a:spcBef>
                <a:spcPts val="0"/>
              </a:spcBef>
              <a:spcAft>
                <a:spcPts val="0"/>
              </a:spcAft>
              <a:buNone/>
            </a:pPr>
            <a:r>
              <a:rPr lang="en-US" sz="1600" dirty="0" err="1">
                <a:latin typeface="Georgia" panose="02040502050405020303" pitchFamily="18" charset="0"/>
                <a:cs typeface="Cavolini" panose="020B0502040204020203" pitchFamily="66" charset="0"/>
              </a:rPr>
              <a:t>Recibido</a:t>
            </a:r>
            <a:r>
              <a:rPr lang="en-US" sz="1600" dirty="0">
                <a:latin typeface="Georgia" panose="02040502050405020303" pitchFamily="18" charset="0"/>
                <a:cs typeface="Cavolini" panose="020B0502040204020203" pitchFamily="66" charset="0"/>
              </a:rPr>
              <a:t> Abril del 2021</a:t>
            </a:r>
          </a:p>
        </p:txBody>
      </p:sp>
    </p:spTree>
    <p:extLst>
      <p:ext uri="{BB962C8B-B14F-4D97-AF65-F5344CB8AC3E}">
        <p14:creationId xmlns:p14="http://schemas.microsoft.com/office/powerpoint/2010/main" val="66671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37" y="415401"/>
            <a:ext cx="8282126" cy="1114491"/>
          </a:xfrm>
        </p:spPr>
        <p:txBody>
          <a:bodyPr>
            <a:noAutofit/>
          </a:bodyPr>
          <a:lstStyle/>
          <a:p>
            <a:r>
              <a:rPr lang="es-CO" sz="3000" dirty="0"/>
              <a:t>No </a:t>
            </a:r>
            <a:r>
              <a:rPr lang="es-CO" dirty="0"/>
              <a:t>Entren en Pánico</a:t>
            </a:r>
            <a:r>
              <a:rPr lang="es-CO" sz="3000" dirty="0"/>
              <a:t> – Está Bien: Una carta para mi familia</a:t>
            </a:r>
          </a:p>
        </p:txBody>
      </p:sp>
      <p:sp>
        <p:nvSpPr>
          <p:cNvPr id="5"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sp>
        <p:nvSpPr>
          <p:cNvPr id="6" name="Content Placeholder 2"/>
          <p:cNvSpPr txBox="1">
            <a:spLocks/>
          </p:cNvSpPr>
          <p:nvPr/>
        </p:nvSpPr>
        <p:spPr>
          <a:xfrm>
            <a:off x="4572000" y="1943101"/>
            <a:ext cx="3086100" cy="33147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Clr>
                <a:srgbClr val="9CD4E4"/>
              </a:buClr>
              <a:buSzPct val="85000"/>
              <a:buFontTx/>
              <a:buBlip>
                <a:blip r:embed="rId3"/>
              </a:buBlip>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100" dirty="0">
              <a:solidFill>
                <a:srgbClr val="455660"/>
              </a:solidFill>
            </a:endParaRPr>
          </a:p>
        </p:txBody>
      </p:sp>
      <p:pic>
        <p:nvPicPr>
          <p:cNvPr id="8" name="Picture 7"/>
          <p:cNvPicPr>
            <a:picLocks noChangeAspect="1"/>
          </p:cNvPicPr>
          <p:nvPr/>
        </p:nvPicPr>
        <p:blipFill>
          <a:blip r:embed="rId4"/>
          <a:stretch>
            <a:fillRect/>
          </a:stretch>
        </p:blipFill>
        <p:spPr>
          <a:xfrm>
            <a:off x="4837928" y="3218213"/>
            <a:ext cx="4306072" cy="1796248"/>
          </a:xfrm>
          <a:prstGeom prst="rect">
            <a:avLst/>
          </a:prstGeom>
        </p:spPr>
      </p:pic>
      <p:sp>
        <p:nvSpPr>
          <p:cNvPr id="10" name="Content Placeholder 2">
            <a:extLst>
              <a:ext uri="{FF2B5EF4-FFF2-40B4-BE49-F238E27FC236}">
                <a16:creationId xmlns:a16="http://schemas.microsoft.com/office/drawing/2014/main" id="{F3508D1C-AF36-449D-B2F9-9B4FAA15BF63}"/>
              </a:ext>
            </a:extLst>
          </p:cNvPr>
          <p:cNvSpPr txBox="1">
            <a:spLocks/>
          </p:cNvSpPr>
          <p:nvPr/>
        </p:nvSpPr>
        <p:spPr>
          <a:xfrm>
            <a:off x="263046" y="1546656"/>
            <a:ext cx="8229600" cy="4419600"/>
          </a:xfrm>
          <a:prstGeom prst="rect">
            <a:avLst/>
          </a:prstGeom>
        </p:spPr>
        <p:txBody>
          <a:bodyPr vert="horz" lIns="91440" tIns="45720" rIns="91440" bIns="45720" rtlCol="0">
            <a:normAutofit fontScale="32500" lnSpcReduction="20000"/>
          </a:bodyPr>
          <a:lstStyle>
            <a:lvl1pPr marL="457167" indent="-457167" algn="l" defTabSz="1219110" rtl="0" eaLnBrk="1" latinLnBrk="0" hangingPunct="1">
              <a:spcBef>
                <a:spcPct val="20000"/>
              </a:spcBef>
              <a:buClr>
                <a:schemeClr val="accent2"/>
              </a:buClr>
              <a:buSzPct val="110000"/>
              <a:buFont typeface="Arial" panose="020B0604020202020204" pitchFamily="34" charset="0"/>
              <a:buChar char="•"/>
              <a:defRPr sz="3733" kern="1200">
                <a:solidFill>
                  <a:schemeClr val="tx1"/>
                </a:solidFill>
                <a:latin typeface="Arial" pitchFamily="34" charset="0"/>
                <a:ea typeface="+mn-ea"/>
                <a:cs typeface="Arial" pitchFamily="34" charset="0"/>
              </a:defRPr>
            </a:lvl1pPr>
            <a:lvl2pPr marL="990526" indent="-380972" algn="l" defTabSz="1219110" rtl="0" eaLnBrk="1" latinLnBrk="0" hangingPunct="1">
              <a:spcBef>
                <a:spcPct val="20000"/>
              </a:spcBef>
              <a:buClr>
                <a:schemeClr val="accent2"/>
              </a:buClr>
              <a:buSzPct val="85000"/>
              <a:buFont typeface="Arial" pitchFamily="34" charset="0"/>
              <a:buChar char="–"/>
              <a:defRPr sz="3200" kern="1200">
                <a:solidFill>
                  <a:schemeClr val="tx1"/>
                </a:solidFill>
                <a:latin typeface="Arial" pitchFamily="34" charset="0"/>
                <a:ea typeface="+mn-ea"/>
                <a:cs typeface="Arial" pitchFamily="34" charset="0"/>
              </a:defRPr>
            </a:lvl2pPr>
            <a:lvl3pPr marL="1523887" indent="-304776" algn="l" defTabSz="1219110" rtl="0" eaLnBrk="1" latinLnBrk="0" hangingPunct="1">
              <a:spcBef>
                <a:spcPct val="20000"/>
              </a:spcBef>
              <a:buClr>
                <a:schemeClr val="accent2"/>
              </a:buClr>
              <a:buSzPct val="85000"/>
              <a:buFont typeface="Arial" pitchFamily="34" charset="0"/>
              <a:buChar char="–"/>
              <a:defRPr sz="2667" kern="1200">
                <a:solidFill>
                  <a:schemeClr val="tx1"/>
                </a:solidFill>
                <a:latin typeface="Arial" pitchFamily="34" charset="0"/>
                <a:ea typeface="+mn-ea"/>
                <a:cs typeface="Arial" pitchFamily="34" charset="0"/>
              </a:defRPr>
            </a:lvl3pPr>
            <a:lvl4pPr marL="2133440"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4pPr>
            <a:lvl5pPr marL="2742994" indent="-304776" algn="l" defTabSz="1219110" rtl="0" eaLnBrk="1" latinLnBrk="0" hangingPunct="1">
              <a:spcBef>
                <a:spcPct val="20000"/>
              </a:spcBef>
              <a:buClr>
                <a:schemeClr val="accent2"/>
              </a:buClr>
              <a:buSzPct val="85000"/>
              <a:buFont typeface="Arial" pitchFamily="34" charset="0"/>
              <a:buChar char="–"/>
              <a:defRPr sz="2400" kern="1200">
                <a:solidFill>
                  <a:schemeClr val="tx1"/>
                </a:solidFill>
                <a:latin typeface="Arial" pitchFamily="34" charset="0"/>
                <a:ea typeface="+mn-ea"/>
                <a:cs typeface="Arial" pitchFamily="34" charset="0"/>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Si te toca tomar una decisión para la cual no te sientes preparado/a</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Esta bien</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 tratare de dejarles saber que quiero bajo varias circunstancias,</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Pero si les toca algo que no habíamos anticipado,</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Esta bien.</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 si llegan a un punto de tomar una decisión que resulte en mi muerte,</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Esta bien.</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No necesitan preocuparse que han causado mi muerte – no lo han hecho –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 me moriré por mi enfermedad o porque mi cuerpo me faya o algo así.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No tienen que sentirse responsables.</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El perdón no es requerido,</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Peor si se sienten mal / responsables / culpables,</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Primero que nada, no se sienten así y segundo,</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Son amados y perdonados.</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Si se enfrentan con una decisión instantánea, no entren en pánico –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Escojan el confort,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Escojan el hogar,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Escojan menos intervención,</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Escojan estar juntos/as, a mi lado, teniéndome de la mano,</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Cantando, riéndonos, amándonos, celebrando, y siguiendo adelante.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r>
              <a:rPr kumimoji="0" lang="es-ES" b="0" i="0" u="none" strike="noStrike" kern="1200" cap="none" spc="0" normalizeH="0" baseline="0" noProof="0" dirty="0">
                <a:ln>
                  <a:noFill/>
                </a:ln>
                <a:solidFill>
                  <a:srgbClr val="455660"/>
                </a:solidFill>
                <a:effectLst/>
                <a:uLnTx/>
                <a:uFillTx/>
                <a:latin typeface="Arial" pitchFamily="34" charset="0"/>
                <a:ea typeface="+mn-ea"/>
                <a:cs typeface="Arial" pitchFamily="34" charset="0"/>
              </a:rPr>
              <a:t>Yo seguiré amándolos/as y vigilándolos/as y estando orgullosa de ustedes. </a:t>
            </a:r>
          </a:p>
          <a:p>
            <a:pPr marL="0" marR="0" lvl="0" indent="0"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None/>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a:p>
            <a:pPr marL="457167" marR="0" lvl="0" indent="-457167" algn="l" defTabSz="1219110" rtl="0" eaLnBrk="1" fontAlgn="auto" latinLnBrk="0" hangingPunct="1">
              <a:lnSpc>
                <a:spcPct val="100000"/>
              </a:lnSpc>
              <a:spcBef>
                <a:spcPct val="20000"/>
              </a:spcBef>
              <a:spcAft>
                <a:spcPts val="0"/>
              </a:spcAft>
              <a:buClr>
                <a:srgbClr val="009FC2"/>
              </a:buClr>
              <a:buSzPct val="110000"/>
              <a:buFont typeface="Arial" panose="020B0604020202020204" pitchFamily="34" charset="0"/>
              <a:buChar char="•"/>
              <a:tabLst/>
              <a:defRPr/>
            </a:pPr>
            <a:endParaRPr kumimoji="0" lang="en-US" sz="3733" b="0" i="0" u="none" strike="noStrike" kern="1200" cap="none" spc="0" normalizeH="0" baseline="0" noProof="0" dirty="0">
              <a:ln>
                <a:noFill/>
              </a:ln>
              <a:solidFill>
                <a:srgbClr val="455660"/>
              </a:solidFill>
              <a:effectLst/>
              <a:uLnTx/>
              <a:uFillTx/>
              <a:latin typeface="Arial" pitchFamily="34" charset="0"/>
              <a:ea typeface="+mn-ea"/>
              <a:cs typeface="Arial" pitchFamily="34" charset="0"/>
            </a:endParaRPr>
          </a:p>
        </p:txBody>
      </p:sp>
      <p:sp>
        <p:nvSpPr>
          <p:cNvPr id="12" name="Slide Number Placeholder 1">
            <a:extLst>
              <a:ext uri="{FF2B5EF4-FFF2-40B4-BE49-F238E27FC236}">
                <a16:creationId xmlns:a16="http://schemas.microsoft.com/office/drawing/2014/main" id="{BB038F5E-CCDC-4846-9381-2260472C3B3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34</a:t>
            </a:fld>
            <a:endParaRPr lang="en-US" sz="900" dirty="0">
              <a:solidFill>
                <a:srgbClr val="8C9BA3"/>
              </a:solidFill>
            </a:endParaRPr>
          </a:p>
        </p:txBody>
      </p:sp>
    </p:spTree>
    <p:extLst>
      <p:ext uri="{BB962C8B-B14F-4D97-AF65-F5344CB8AC3E}">
        <p14:creationId xmlns:p14="http://schemas.microsoft.com/office/powerpoint/2010/main" val="146227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Un doctor del alma y un/a cantante de jazz</a:t>
            </a:r>
          </a:p>
        </p:txBody>
      </p:sp>
      <p:pic>
        <p:nvPicPr>
          <p:cNvPr id="7" name="Picture Placeholder 6"/>
          <p:cNvPicPr>
            <a:picLocks noGrp="1" noChangeAspect="1"/>
          </p:cNvPicPr>
          <p:nvPr>
            <p:ph idx="1"/>
          </p:nvPr>
        </p:nvPicPr>
        <p:blipFill>
          <a:blip r:embed="rId3"/>
          <a:stretch>
            <a:fillRect/>
          </a:stretch>
        </p:blipFill>
        <p:spPr>
          <a:xfrm>
            <a:off x="519576" y="1677035"/>
            <a:ext cx="8084211" cy="4351338"/>
          </a:xfrm>
          <a:prstGeom prst="rect">
            <a:avLst/>
          </a:prstGeom>
        </p:spPr>
      </p:pic>
      <p:sp>
        <p:nvSpPr>
          <p:cNvPr id="6" name="Slide Number Placeholder 1">
            <a:extLst>
              <a:ext uri="{FF2B5EF4-FFF2-40B4-BE49-F238E27FC236}">
                <a16:creationId xmlns:a16="http://schemas.microsoft.com/office/drawing/2014/main" id="{A457D065-61DE-4168-987C-639888B05E0C}"/>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35</a:t>
            </a:fld>
            <a:endParaRPr lang="en-US" sz="900" dirty="0">
              <a:solidFill>
                <a:srgbClr val="8C9BA3"/>
              </a:solidFill>
            </a:endParaRPr>
          </a:p>
        </p:txBody>
      </p:sp>
    </p:spTree>
    <p:extLst>
      <p:ext uri="{BB962C8B-B14F-4D97-AF65-F5344CB8AC3E}">
        <p14:creationId xmlns:p14="http://schemas.microsoft.com/office/powerpoint/2010/main" val="2949592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dirty="0" err="1"/>
              <a:t>Preguntas</a:t>
            </a:r>
            <a:r>
              <a:rPr lang="en-US" dirty="0"/>
              <a:t>?</a:t>
            </a:r>
          </a:p>
        </p:txBody>
      </p:sp>
      <p:sp>
        <p:nvSpPr>
          <p:cNvPr id="28675" name="Content Placeholder 2"/>
          <p:cNvSpPr>
            <a:spLocks noGrp="1"/>
          </p:cNvSpPr>
          <p:nvPr>
            <p:ph idx="1"/>
          </p:nvPr>
        </p:nvSpPr>
        <p:spPr/>
        <p:txBody>
          <a:bodyPr>
            <a:normAutofit/>
          </a:bodyPr>
          <a:lstStyle/>
          <a:p>
            <a:pPr algn="ctr"/>
            <a:endParaRPr lang="en-US" sz="2400" dirty="0">
              <a:latin typeface="Franklin Gothic Book" charset="0"/>
            </a:endParaRPr>
          </a:p>
          <a:p>
            <a:pPr algn="ctr"/>
            <a:r>
              <a:rPr lang="es-CO" sz="2400" dirty="0">
                <a:latin typeface="Franklin Gothic Book" charset="0"/>
              </a:rPr>
              <a:t>&lt;Su nombre y el nombre de su organización&gt;</a:t>
            </a:r>
          </a:p>
          <a:p>
            <a:pPr algn="ctr"/>
            <a:r>
              <a:rPr lang="es-CO" sz="2400" dirty="0">
                <a:latin typeface="Franklin Gothic Book" charset="0"/>
              </a:rPr>
              <a:t>&lt;Su correo electrónico / número de teléfono&gt;</a:t>
            </a:r>
          </a:p>
          <a:p>
            <a:pPr algn="ctr"/>
            <a:endParaRPr lang="en-US" sz="2400" dirty="0">
              <a:latin typeface="Franklin Gothic Book" charset="0"/>
            </a:endParaRPr>
          </a:p>
          <a:p>
            <a:pPr algn="ctr"/>
            <a:r>
              <a:rPr lang="en-US" sz="2400" dirty="0">
                <a:solidFill>
                  <a:schemeClr val="tx2"/>
                </a:solidFill>
                <a:latin typeface="Franklin Gothic Book" charset="0"/>
                <a:hlinkClick r:id="rId3">
                  <a:extLst>
                    <a:ext uri="{A12FA001-AC4F-418D-AE19-62706E023703}">
                      <ahyp:hlinkClr xmlns:ahyp="http://schemas.microsoft.com/office/drawing/2018/hyperlinkcolor" val="tx"/>
                    </a:ext>
                  </a:extLst>
                </a:hlinkClick>
              </a:rPr>
              <a:t>www.theconversationproject.org</a:t>
            </a:r>
            <a:endParaRPr lang="en-US" sz="2400" dirty="0">
              <a:solidFill>
                <a:schemeClr val="tx2"/>
              </a:solidFill>
              <a:latin typeface="Franklin Gothic Book" charset="0"/>
            </a:endParaRPr>
          </a:p>
        </p:txBody>
      </p:sp>
      <p:sp>
        <p:nvSpPr>
          <p:cNvPr id="28677" name="Slide Number Placeholder 4"/>
          <p:cNvSpPr>
            <a:spLocks noGrp="1"/>
          </p:cNvSpPr>
          <p:nvPr>
            <p:ph type="sldNum" sz="quarter" idx="4294967295"/>
          </p:nvPr>
        </p:nvSpPr>
        <p:spPr>
          <a:xfrm>
            <a:off x="8591550" y="1097757"/>
            <a:ext cx="55245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557213" indent="-214313" eaLnBrk="0" hangingPunct="0">
              <a:defRPr>
                <a:solidFill>
                  <a:schemeClr val="tx1"/>
                </a:solidFill>
                <a:latin typeface="Arial" charset="0"/>
                <a:ea typeface="ＭＳ Ｐゴシック" charset="-128"/>
              </a:defRPr>
            </a:lvl2pPr>
            <a:lvl3pPr marL="857250" indent="-171450" eaLnBrk="0" hangingPunct="0">
              <a:defRPr>
                <a:solidFill>
                  <a:schemeClr val="tx1"/>
                </a:solidFill>
                <a:latin typeface="Arial" charset="0"/>
                <a:ea typeface="ＭＳ Ｐゴシック" charset="-128"/>
              </a:defRPr>
            </a:lvl3pPr>
            <a:lvl4pPr marL="1200150" indent="-171450" eaLnBrk="0" hangingPunct="0">
              <a:defRPr>
                <a:solidFill>
                  <a:schemeClr val="tx1"/>
                </a:solidFill>
                <a:latin typeface="Arial" charset="0"/>
                <a:ea typeface="ＭＳ Ｐゴシック" charset="-128"/>
              </a:defRPr>
            </a:lvl4pPr>
            <a:lvl5pPr marL="1543050" indent="-171450" eaLnBrk="0" hangingPunct="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455660"/>
              </a:solidFill>
            </a:endParaRPr>
          </a:p>
          <a:p>
            <a:pPr eaLnBrk="1" hangingPunct="1"/>
            <a:endParaRPr lang="en-US" dirty="0">
              <a:solidFill>
                <a:srgbClr val="455660"/>
              </a:solidFill>
            </a:endParaRPr>
          </a:p>
        </p:txBody>
      </p:sp>
      <p:sp>
        <p:nvSpPr>
          <p:cNvPr id="5" name="Slide Number Placeholder 1">
            <a:extLst>
              <a:ext uri="{FF2B5EF4-FFF2-40B4-BE49-F238E27FC236}">
                <a16:creationId xmlns:a16="http://schemas.microsoft.com/office/drawing/2014/main" id="{0992CF8A-2D64-4405-A57D-3AFEAE0A3426}"/>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36</a:t>
            </a:fld>
            <a:endParaRPr lang="en-US" sz="900" dirty="0">
              <a:solidFill>
                <a:srgbClr val="8C9BA3"/>
              </a:solidFill>
            </a:endParaRPr>
          </a:p>
        </p:txBody>
      </p:sp>
    </p:spTree>
    <p:extLst>
      <p:ext uri="{BB962C8B-B14F-4D97-AF65-F5344CB8AC3E}">
        <p14:creationId xmlns:p14="http://schemas.microsoft.com/office/powerpoint/2010/main" val="287420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10A1F-18FD-4401-BB70-26D372614ED2}"/>
              </a:ext>
            </a:extLst>
          </p:cNvPr>
          <p:cNvSpPr>
            <a:spLocks noGrp="1"/>
          </p:cNvSpPr>
          <p:nvPr>
            <p:ph type="ctrTitle"/>
          </p:nvPr>
        </p:nvSpPr>
        <p:spPr>
          <a:xfrm>
            <a:off x="1672047" y="2414029"/>
            <a:ext cx="5969724" cy="1421928"/>
          </a:xfrm>
        </p:spPr>
        <p:txBody>
          <a:bodyPr/>
          <a:lstStyle/>
          <a:p>
            <a:r>
              <a:rPr lang="en-US" dirty="0" err="1"/>
              <a:t>Diapositivas</a:t>
            </a:r>
            <a:r>
              <a:rPr lang="en-US" dirty="0"/>
              <a:t> extras</a:t>
            </a:r>
          </a:p>
        </p:txBody>
      </p:sp>
    </p:spTree>
    <p:extLst>
      <p:ext uri="{BB962C8B-B14F-4D97-AF65-F5344CB8AC3E}">
        <p14:creationId xmlns:p14="http://schemas.microsoft.com/office/powerpoint/2010/main" val="1981045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DNA">
            <a:extLst>
              <a:ext uri="{FF2B5EF4-FFF2-40B4-BE49-F238E27FC236}">
                <a16:creationId xmlns:a16="http://schemas.microsoft.com/office/drawing/2014/main" id="{105A22D9-34EE-4465-8731-3DABA58A9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3370" y="972039"/>
            <a:ext cx="4857261" cy="4857261"/>
          </a:xfrm>
          <a:prstGeom prst="rect">
            <a:avLst/>
          </a:prstGeom>
        </p:spPr>
      </p:pic>
      <p:sp>
        <p:nvSpPr>
          <p:cNvPr id="12" name="Rectangle 11">
            <a:extLst>
              <a:ext uri="{FF2B5EF4-FFF2-40B4-BE49-F238E27FC236}">
                <a16:creationId xmlns:a16="http://schemas.microsoft.com/office/drawing/2014/main" id="{334E160E-7EF5-49F5-A3C1-7CD720722D02}"/>
              </a:ext>
            </a:extLst>
          </p:cNvPr>
          <p:cNvSpPr/>
          <p:nvPr/>
        </p:nvSpPr>
        <p:spPr>
          <a:xfrm>
            <a:off x="3579616" y="972039"/>
            <a:ext cx="1984769" cy="1454244"/>
          </a:xfrm>
          <a:prstGeom prst="rect">
            <a:avLst/>
          </a:prstGeom>
          <a:noFill/>
        </p:spPr>
        <p:txBody>
          <a:bodyPr wrap="square" lIns="68580" tIns="34290" rIns="68580" bIns="34290">
            <a:spAutoFit/>
          </a:bodyPr>
          <a:lstStyle/>
          <a:p>
            <a:pPr algn="ctr"/>
            <a:r>
              <a:rPr lang="es-CO" sz="3000" dirty="0">
                <a:ln w="0"/>
                <a:solidFill>
                  <a:srgbClr val="455660"/>
                </a:solidFill>
                <a:effectLst>
                  <a:outerShdw blurRad="38100" dist="19050" dir="2700000" algn="tl" rotWithShape="0">
                    <a:srgbClr val="455660">
                      <a:alpha val="40000"/>
                    </a:srgbClr>
                  </a:outerShdw>
                </a:effectLst>
                <a:latin typeface="Arial"/>
              </a:rPr>
              <a:t>Qué importa para MI?</a:t>
            </a:r>
          </a:p>
        </p:txBody>
      </p:sp>
      <p:sp>
        <p:nvSpPr>
          <p:cNvPr id="13" name="Rectangle 12">
            <a:extLst>
              <a:ext uri="{FF2B5EF4-FFF2-40B4-BE49-F238E27FC236}">
                <a16:creationId xmlns:a16="http://schemas.microsoft.com/office/drawing/2014/main" id="{9EDCC47C-C263-4F74-99AF-6C396864F858}"/>
              </a:ext>
            </a:extLst>
          </p:cNvPr>
          <p:cNvSpPr/>
          <p:nvPr/>
        </p:nvSpPr>
        <p:spPr>
          <a:xfrm>
            <a:off x="3579616" y="4286739"/>
            <a:ext cx="1984769" cy="992579"/>
          </a:xfrm>
          <a:prstGeom prst="rect">
            <a:avLst/>
          </a:prstGeom>
          <a:noFill/>
        </p:spPr>
        <p:txBody>
          <a:bodyPr wrap="square" lIns="68580" tIns="34290" rIns="68580" bIns="34290">
            <a:spAutoFit/>
          </a:bodyPr>
          <a:lstStyle/>
          <a:p>
            <a:pPr algn="ctr"/>
            <a:r>
              <a:rPr lang="en-US" sz="3000" dirty="0">
                <a:ln w="0"/>
                <a:solidFill>
                  <a:srgbClr val="455660"/>
                </a:solidFill>
                <a:effectLst>
                  <a:outerShdw blurRad="38100" dist="19050" dir="2700000" algn="tl" rotWithShape="0">
                    <a:srgbClr val="455660">
                      <a:alpha val="40000"/>
                    </a:srgbClr>
                  </a:outerShdw>
                </a:effectLst>
                <a:latin typeface="Arial"/>
              </a:rPr>
              <a:t>Que Me </a:t>
            </a:r>
            <a:r>
              <a:rPr lang="en-US" sz="3000" dirty="0" err="1">
                <a:ln w="0"/>
                <a:solidFill>
                  <a:srgbClr val="455660"/>
                </a:solidFill>
                <a:effectLst>
                  <a:outerShdw blurRad="38100" dist="19050" dir="2700000" algn="tl" rotWithShape="0">
                    <a:srgbClr val="455660">
                      <a:alpha val="40000"/>
                    </a:srgbClr>
                  </a:outerShdw>
                </a:effectLst>
                <a:latin typeface="Arial"/>
              </a:rPr>
              <a:t>Pasa</a:t>
            </a:r>
            <a:r>
              <a:rPr lang="en-US" sz="3000" dirty="0">
                <a:ln w="0"/>
                <a:solidFill>
                  <a:srgbClr val="455660"/>
                </a:solidFill>
                <a:effectLst>
                  <a:outerShdw blurRad="38100" dist="19050" dir="2700000" algn="tl" rotWithShape="0">
                    <a:srgbClr val="455660">
                      <a:alpha val="40000"/>
                    </a:srgbClr>
                  </a:outerShdw>
                </a:effectLst>
                <a:latin typeface="Arial"/>
              </a:rPr>
              <a:t>?</a:t>
            </a:r>
          </a:p>
        </p:txBody>
      </p:sp>
      <p:sp>
        <p:nvSpPr>
          <p:cNvPr id="14" name="Rectangle 13">
            <a:extLst>
              <a:ext uri="{FF2B5EF4-FFF2-40B4-BE49-F238E27FC236}">
                <a16:creationId xmlns:a16="http://schemas.microsoft.com/office/drawing/2014/main" id="{4261C1AA-794C-4289-BBE7-DC6CE049AD60}"/>
              </a:ext>
            </a:extLst>
          </p:cNvPr>
          <p:cNvSpPr/>
          <p:nvPr/>
        </p:nvSpPr>
        <p:spPr>
          <a:xfrm>
            <a:off x="3690045" y="2837426"/>
            <a:ext cx="1763909" cy="1177245"/>
          </a:xfrm>
          <a:prstGeom prst="rect">
            <a:avLst/>
          </a:prstGeom>
          <a:noFill/>
          <a:ln w="28575">
            <a:noFill/>
          </a:ln>
        </p:spPr>
        <p:txBody>
          <a:bodyPr wrap="square" lIns="68580" tIns="34290" rIns="68580" bIns="34290">
            <a:spAutoFit/>
          </a:bodyPr>
          <a:lstStyle/>
          <a:p>
            <a:pPr algn="ctr"/>
            <a:r>
              <a:rPr lang="en-US" sz="2400" b="1" dirty="0" err="1">
                <a:ln w="0">
                  <a:solidFill>
                    <a:srgbClr val="009EC2"/>
                  </a:solidFill>
                </a:ln>
                <a:solidFill>
                  <a:srgbClr val="009EC2"/>
                </a:solidFill>
                <a:effectLst>
                  <a:outerShdw blurRad="38100" dist="19050" dir="2700000" algn="tl" rotWithShape="0">
                    <a:srgbClr val="455660">
                      <a:alpha val="40000"/>
                    </a:srgbClr>
                  </a:outerShdw>
                </a:effectLst>
                <a:latin typeface="Arial"/>
              </a:rPr>
              <a:t>En</a:t>
            </a:r>
            <a:r>
              <a:rPr lang="en-US" sz="2400" b="1" dirty="0">
                <a:ln w="0">
                  <a:solidFill>
                    <a:srgbClr val="009EC2"/>
                  </a:solidFill>
                </a:ln>
                <a:solidFill>
                  <a:srgbClr val="009EC2"/>
                </a:solidFill>
                <a:effectLst>
                  <a:outerShdw blurRad="38100" dist="19050" dir="2700000" algn="tl" rotWithShape="0">
                    <a:srgbClr val="455660">
                      <a:alpha val="40000"/>
                    </a:srgbClr>
                  </a:outerShdw>
                </a:effectLst>
                <a:latin typeface="Arial"/>
              </a:rPr>
              <a:t> Conjunto Con</a:t>
            </a:r>
          </a:p>
        </p:txBody>
      </p:sp>
      <p:grpSp>
        <p:nvGrpSpPr>
          <p:cNvPr id="20" name="Group 19">
            <a:extLst>
              <a:ext uri="{FF2B5EF4-FFF2-40B4-BE49-F238E27FC236}">
                <a16:creationId xmlns:a16="http://schemas.microsoft.com/office/drawing/2014/main" id="{D545AF8B-F50E-4313-A75E-9EFF4426294A}"/>
              </a:ext>
            </a:extLst>
          </p:cNvPr>
          <p:cNvGrpSpPr/>
          <p:nvPr/>
        </p:nvGrpSpPr>
        <p:grpSpPr>
          <a:xfrm>
            <a:off x="1155988" y="2556652"/>
            <a:ext cx="2615912" cy="1787237"/>
            <a:chOff x="17318" y="1981200"/>
            <a:chExt cx="3487882" cy="2382982"/>
          </a:xfrm>
        </p:grpSpPr>
        <p:sp>
          <p:nvSpPr>
            <p:cNvPr id="8" name="Arrow: Right 7">
              <a:extLst>
                <a:ext uri="{FF2B5EF4-FFF2-40B4-BE49-F238E27FC236}">
                  <a16:creationId xmlns:a16="http://schemas.microsoft.com/office/drawing/2014/main" id="{0F3315E5-55FA-4AC9-BC74-91C9B447DBAC}"/>
                </a:ext>
              </a:extLst>
            </p:cNvPr>
            <p:cNvSpPr/>
            <p:nvPr/>
          </p:nvSpPr>
          <p:spPr>
            <a:xfrm>
              <a:off x="17318" y="1981200"/>
              <a:ext cx="3487882" cy="2382982"/>
            </a:xfrm>
            <a:prstGeom prst="rightArrow">
              <a:avLst>
                <a:gd name="adj1" fmla="val 50659"/>
                <a:gd name="adj2" fmla="val 66469"/>
              </a:avLst>
            </a:prstGeom>
            <a:solidFill>
              <a:srgbClr val="009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15" name="TextBox 14">
              <a:extLst>
                <a:ext uri="{FF2B5EF4-FFF2-40B4-BE49-F238E27FC236}">
                  <a16:creationId xmlns:a16="http://schemas.microsoft.com/office/drawing/2014/main" id="{C3E18ACB-F02A-4BAA-8617-5213FC376E63}"/>
                </a:ext>
              </a:extLst>
            </p:cNvPr>
            <p:cNvSpPr txBox="1"/>
            <p:nvPr/>
          </p:nvSpPr>
          <p:spPr>
            <a:xfrm>
              <a:off x="55418" y="2818748"/>
              <a:ext cx="3449782" cy="738664"/>
            </a:xfrm>
            <a:prstGeom prst="rect">
              <a:avLst/>
            </a:prstGeom>
            <a:noFill/>
            <a:ln>
              <a:noFill/>
            </a:ln>
          </p:spPr>
          <p:txBody>
            <a:bodyPr wrap="square" rtlCol="0">
              <a:spAutoFit/>
            </a:bodyPr>
            <a:lstStyle/>
            <a:p>
              <a:pPr>
                <a:spcBef>
                  <a:spcPts val="432"/>
                </a:spcBef>
              </a:pPr>
              <a:r>
                <a:rPr lang="es-CO" sz="1500" dirty="0">
                  <a:solidFill>
                    <a:srgbClr val="FFFFFF"/>
                  </a:solidFill>
                  <a:latin typeface="Arial"/>
                </a:rPr>
                <a:t>Conciencia Pública Participación Comunitaria</a:t>
              </a:r>
            </a:p>
          </p:txBody>
        </p:sp>
      </p:grpSp>
      <p:grpSp>
        <p:nvGrpSpPr>
          <p:cNvPr id="19" name="Group 18">
            <a:extLst>
              <a:ext uri="{FF2B5EF4-FFF2-40B4-BE49-F238E27FC236}">
                <a16:creationId xmlns:a16="http://schemas.microsoft.com/office/drawing/2014/main" id="{87D921BA-EBB9-48B1-A0C4-38A2E475229C}"/>
              </a:ext>
            </a:extLst>
          </p:cNvPr>
          <p:cNvGrpSpPr/>
          <p:nvPr/>
        </p:nvGrpSpPr>
        <p:grpSpPr>
          <a:xfrm>
            <a:off x="5372100" y="2556652"/>
            <a:ext cx="2615912" cy="1787237"/>
            <a:chOff x="5638800" y="1981200"/>
            <a:chExt cx="3487882" cy="2382982"/>
          </a:xfrm>
        </p:grpSpPr>
        <p:sp>
          <p:nvSpPr>
            <p:cNvPr id="11" name="Arrow: Right 10">
              <a:extLst>
                <a:ext uri="{FF2B5EF4-FFF2-40B4-BE49-F238E27FC236}">
                  <a16:creationId xmlns:a16="http://schemas.microsoft.com/office/drawing/2014/main" id="{536F439F-7C7A-4566-86BA-EAA98AB66553}"/>
                </a:ext>
              </a:extLst>
            </p:cNvPr>
            <p:cNvSpPr/>
            <p:nvPr/>
          </p:nvSpPr>
          <p:spPr>
            <a:xfrm rot="10800000">
              <a:off x="5638800" y="1981200"/>
              <a:ext cx="3487882" cy="2382982"/>
            </a:xfrm>
            <a:prstGeom prst="rightArrow">
              <a:avLst>
                <a:gd name="adj1" fmla="val 50659"/>
                <a:gd name="adj2" fmla="val 6646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latin typeface="Arial"/>
              </a:endParaRPr>
            </a:p>
          </p:txBody>
        </p:sp>
        <p:sp>
          <p:nvSpPr>
            <p:cNvPr id="16" name="TextBox 15">
              <a:extLst>
                <a:ext uri="{FF2B5EF4-FFF2-40B4-BE49-F238E27FC236}">
                  <a16:creationId xmlns:a16="http://schemas.microsoft.com/office/drawing/2014/main" id="{D99A0B86-328C-4562-937C-DC371E8820E2}"/>
                </a:ext>
              </a:extLst>
            </p:cNvPr>
            <p:cNvSpPr txBox="1"/>
            <p:nvPr/>
          </p:nvSpPr>
          <p:spPr>
            <a:xfrm>
              <a:off x="6069875" y="2818748"/>
              <a:ext cx="2866307" cy="738664"/>
            </a:xfrm>
            <a:prstGeom prst="rect">
              <a:avLst/>
            </a:prstGeom>
            <a:noFill/>
            <a:ln>
              <a:noFill/>
            </a:ln>
          </p:spPr>
          <p:txBody>
            <a:bodyPr wrap="square" rtlCol="0">
              <a:spAutoFit/>
            </a:bodyPr>
            <a:lstStyle/>
            <a:p>
              <a:pPr algn="r">
                <a:spcBef>
                  <a:spcPts val="432"/>
                </a:spcBef>
              </a:pPr>
              <a:r>
                <a:rPr lang="es-CO" sz="1500" dirty="0">
                  <a:solidFill>
                    <a:srgbClr val="FFFFFF"/>
                  </a:solidFill>
                  <a:latin typeface="Arial"/>
                </a:rPr>
                <a:t>Transformación de sistemas de Salud</a:t>
              </a:r>
            </a:p>
          </p:txBody>
        </p:sp>
      </p:grpSp>
    </p:spTree>
    <p:extLst>
      <p:ext uri="{BB962C8B-B14F-4D97-AF65-F5344CB8AC3E}">
        <p14:creationId xmlns:p14="http://schemas.microsoft.com/office/powerpoint/2010/main" val="232381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0937" y="576202"/>
            <a:ext cx="8282126" cy="1114491"/>
          </a:xfrm>
        </p:spPr>
        <p:txBody>
          <a:bodyPr>
            <a:noAutofit/>
          </a:bodyPr>
          <a:lstStyle/>
          <a:p>
            <a:r>
              <a:rPr lang="es-CO" dirty="0"/>
              <a:t>El continuo de la conversación </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61393" y="2226469"/>
            <a:ext cx="4724774" cy="326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9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E3D608-993C-4A75-B5F3-A55C0BD79715}"/>
              </a:ext>
            </a:extLst>
          </p:cNvPr>
          <p:cNvSpPr>
            <a:spLocks noGrp="1"/>
          </p:cNvSpPr>
          <p:nvPr>
            <p:ph type="title"/>
          </p:nvPr>
        </p:nvSpPr>
        <p:spPr/>
        <p:txBody>
          <a:bodyPr>
            <a:normAutofit/>
          </a:bodyPr>
          <a:lstStyle/>
          <a:p>
            <a:r>
              <a:rPr lang="en-US" dirty="0" err="1"/>
              <a:t>Noticiero</a:t>
            </a:r>
            <a:r>
              <a:rPr lang="en-US" dirty="0"/>
              <a:t> de ABC</a:t>
            </a:r>
          </a:p>
        </p:txBody>
      </p:sp>
      <p:sp>
        <p:nvSpPr>
          <p:cNvPr id="2" name="Slide Number Placeholder 1"/>
          <p:cNvSpPr>
            <a:spLocks noGrp="1"/>
          </p:cNvSpPr>
          <p:nvPr>
            <p:ph type="sldNum" sz="quarter" idx="4294967295"/>
          </p:nvPr>
        </p:nvSpPr>
        <p:spPr>
          <a:xfrm>
            <a:off x="8485115" y="302358"/>
            <a:ext cx="552450" cy="273844"/>
          </a:xfrm>
          <a:prstGeom prst="rect">
            <a:avLst/>
          </a:prstGeom>
        </p:spPr>
        <p:txBody>
          <a:bodyPr/>
          <a:lstStyle/>
          <a:p>
            <a:pPr>
              <a:defRPr/>
            </a:pPr>
            <a:fld id="{144970FF-6123-42CA-A003-B0DD987502E2}" type="slidenum">
              <a:rPr lang="en-US" sz="900">
                <a:solidFill>
                  <a:srgbClr val="8C9BA3"/>
                </a:solidFill>
              </a:rPr>
              <a:pPr>
                <a:defRPr/>
              </a:pPr>
              <a:t>4</a:t>
            </a:fld>
            <a:endParaRPr lang="en-US" sz="900" dirty="0">
              <a:solidFill>
                <a:srgbClr val="8C9BA3"/>
              </a:solidFill>
            </a:endParaRPr>
          </a:p>
        </p:txBody>
      </p:sp>
      <p:pic>
        <p:nvPicPr>
          <p:cNvPr id="5" name="Picture 4">
            <a:extLst>
              <a:ext uri="{FF2B5EF4-FFF2-40B4-BE49-F238E27FC236}">
                <a16:creationId xmlns:a16="http://schemas.microsoft.com/office/drawing/2014/main" id="{20A3646B-EE28-445C-80D7-45D5572D48A7}"/>
              </a:ext>
            </a:extLst>
          </p:cNvPr>
          <p:cNvPicPr>
            <a:picLocks noChangeAspect="1"/>
          </p:cNvPicPr>
          <p:nvPr/>
        </p:nvPicPr>
        <p:blipFill>
          <a:blip r:embed="rId3"/>
          <a:stretch>
            <a:fillRect/>
          </a:stretch>
        </p:blipFill>
        <p:spPr>
          <a:xfrm>
            <a:off x="657126" y="1578279"/>
            <a:ext cx="7671186" cy="4246324"/>
          </a:xfrm>
          <a:prstGeom prst="rect">
            <a:avLst/>
          </a:prstGeom>
        </p:spPr>
      </p:pic>
      <p:sp>
        <p:nvSpPr>
          <p:cNvPr id="8" name="Content Placeholder 9">
            <a:extLst>
              <a:ext uri="{FF2B5EF4-FFF2-40B4-BE49-F238E27FC236}">
                <a16:creationId xmlns:a16="http://schemas.microsoft.com/office/drawing/2014/main" id="{55CA137D-B9A5-4FBA-9221-17CD682BEF44}"/>
              </a:ext>
            </a:extLst>
          </p:cNvPr>
          <p:cNvSpPr txBox="1">
            <a:spLocks/>
          </p:cNvSpPr>
          <p:nvPr/>
        </p:nvSpPr>
        <p:spPr>
          <a:xfrm>
            <a:off x="3923818" y="5949863"/>
            <a:ext cx="4404494" cy="712194"/>
          </a:xfrm>
          <a:prstGeom prst="rect">
            <a:avLst/>
          </a:prstGeom>
        </p:spPr>
        <p:txBody>
          <a:bodyPr/>
          <a:lstStyle>
            <a:lvl1pPr marL="0" indent="0" algn="l" defTabSz="685783" rtl="0" eaLnBrk="1" latinLnBrk="0" hangingPunct="1">
              <a:lnSpc>
                <a:spcPct val="150000"/>
              </a:lnSpc>
              <a:spcBef>
                <a:spcPts val="750"/>
              </a:spcBef>
              <a:buFont typeface="Arial" panose="020B0604020202020204" pitchFamily="34" charset="0"/>
              <a:buNone/>
              <a:tabLst>
                <a:tab pos="428615" algn="l"/>
              </a:tabLst>
              <a:defRPr sz="165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tx2"/>
                </a:solidFill>
                <a:hlinkClick r:id="rId4">
                  <a:extLst>
                    <a:ext uri="{A12FA001-AC4F-418D-AE19-62706E023703}">
                      <ahyp:hlinkClr xmlns:ahyp="http://schemas.microsoft.com/office/drawing/2018/hyperlinkcolor" val="tx"/>
                    </a:ext>
                  </a:extLst>
                </a:hlinkClick>
              </a:rPr>
              <a:t>https://www.youtube.com/watch?v=B5FS_dmJg1U</a:t>
            </a:r>
            <a:r>
              <a:rPr lang="en-US" sz="1400" dirty="0">
                <a:solidFill>
                  <a:schemeClr val="tx2"/>
                </a:solidFill>
              </a:rPr>
              <a:t> </a:t>
            </a:r>
          </a:p>
        </p:txBody>
      </p:sp>
    </p:spTree>
    <p:extLst>
      <p:ext uri="{BB962C8B-B14F-4D97-AF65-F5344CB8AC3E}">
        <p14:creationId xmlns:p14="http://schemas.microsoft.com/office/powerpoint/2010/main" val="223389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chat or text message&#10;&#10;Description automatically generated">
            <a:extLst>
              <a:ext uri="{FF2B5EF4-FFF2-40B4-BE49-F238E27FC236}">
                <a16:creationId xmlns:a16="http://schemas.microsoft.com/office/drawing/2014/main" id="{2C2C7B14-FC6B-4C12-ADE6-034C7CA24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020" y="443634"/>
            <a:ext cx="3519079" cy="5413968"/>
          </a:xfrm>
          <a:prstGeom prst="rect">
            <a:avLst/>
          </a:prstGeom>
        </p:spPr>
      </p:pic>
    </p:spTree>
    <p:extLst>
      <p:ext uri="{BB962C8B-B14F-4D97-AF65-F5344CB8AC3E}">
        <p14:creationId xmlns:p14="http://schemas.microsoft.com/office/powerpoint/2010/main" val="3062210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DEF484AF-FC65-40DA-923D-2E1871CDDEEC}"/>
              </a:ext>
            </a:extLst>
          </p:cNvPr>
          <p:cNvGraphicFramePr>
            <a:graphicFrameLocks/>
          </p:cNvGraphicFramePr>
          <p:nvPr>
            <p:extLst>
              <p:ext uri="{D42A27DB-BD31-4B8C-83A1-F6EECF244321}">
                <p14:modId xmlns:p14="http://schemas.microsoft.com/office/powerpoint/2010/main" val="3603987937"/>
              </p:ext>
            </p:extLst>
          </p:nvPr>
        </p:nvGraphicFramePr>
        <p:xfrm>
          <a:off x="875211" y="611115"/>
          <a:ext cx="7903029" cy="5635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72643EE-27BA-4A90-A8DD-69B97CE4B700}"/>
              </a:ext>
            </a:extLst>
          </p:cNvPr>
          <p:cNvSpPr/>
          <p:nvPr/>
        </p:nvSpPr>
        <p:spPr>
          <a:xfrm>
            <a:off x="6650665" y="5535668"/>
            <a:ext cx="1448696" cy="871713"/>
          </a:xfrm>
          <a:prstGeom prst="rect">
            <a:avLst/>
          </a:prstGeom>
        </p:spPr>
        <p:txBody>
          <a:bodyPr wrap="square">
            <a:spAutoFit/>
          </a:bodyPr>
          <a:lstStyle/>
          <a:p>
            <a:pPr fontAlgn="base">
              <a:spcBef>
                <a:spcPct val="0"/>
              </a:spcBef>
              <a:spcAft>
                <a:spcPct val="0"/>
              </a:spcAft>
            </a:pPr>
            <a:r>
              <a:rPr lang="es-CO" sz="1013" dirty="0" err="1">
                <a:solidFill>
                  <a:prstClr val="black"/>
                </a:solidFill>
                <a:latin typeface="Arial" charset="0"/>
                <a:ea typeface="ＭＳ Ｐゴシック" charset="0"/>
                <a:cs typeface="Arial" charset="0"/>
              </a:rPr>
              <a:t>Izumi</a:t>
            </a:r>
            <a:r>
              <a:rPr lang="es-CO" sz="1013" dirty="0">
                <a:solidFill>
                  <a:prstClr val="black"/>
                </a:solidFill>
                <a:latin typeface="Arial" charset="0"/>
                <a:ea typeface="ＭＳ Ｐゴシック" charset="0"/>
                <a:cs typeface="Arial" charset="0"/>
              </a:rPr>
              <a:t> S y </a:t>
            </a:r>
            <a:r>
              <a:rPr lang="es-CO" sz="1013" dirty="0" err="1">
                <a:solidFill>
                  <a:prstClr val="black"/>
                </a:solidFill>
                <a:latin typeface="Arial" charset="0"/>
                <a:ea typeface="ＭＳ Ｐゴシック" charset="0"/>
                <a:cs typeface="Arial" charset="0"/>
              </a:rPr>
              <a:t>Fromme</a:t>
            </a:r>
            <a:r>
              <a:rPr lang="es-CO" sz="1013" dirty="0">
                <a:solidFill>
                  <a:prstClr val="black"/>
                </a:solidFill>
                <a:latin typeface="Arial" charset="0"/>
                <a:ea typeface="ＭＳ Ｐゴシック" charset="0"/>
                <a:cs typeface="Arial" charset="0"/>
              </a:rPr>
              <a:t> EK, Publicación de Medicina Paliativa. Marzo del 2017, 20(3): 220-221.</a:t>
            </a:r>
          </a:p>
        </p:txBody>
      </p:sp>
      <p:sp>
        <p:nvSpPr>
          <p:cNvPr id="9" name="TextBox 8">
            <a:extLst>
              <a:ext uri="{FF2B5EF4-FFF2-40B4-BE49-F238E27FC236}">
                <a16:creationId xmlns:a16="http://schemas.microsoft.com/office/drawing/2014/main" id="{F80D3F31-0C40-4D07-A213-1D2861FCC2B2}"/>
              </a:ext>
            </a:extLst>
          </p:cNvPr>
          <p:cNvSpPr txBox="1"/>
          <p:nvPr/>
        </p:nvSpPr>
        <p:spPr>
          <a:xfrm rot="18279379">
            <a:off x="5443021" y="3341608"/>
            <a:ext cx="3390900" cy="253916"/>
          </a:xfrm>
          <a:prstGeom prst="rect">
            <a:avLst/>
          </a:prstGeom>
          <a:noFill/>
        </p:spPr>
        <p:txBody>
          <a:bodyPr wrap="square" rtlCol="0">
            <a:spAutoFit/>
          </a:bodyPr>
          <a:lstStyle/>
          <a:p>
            <a:pPr algn="ctr" fontAlgn="base">
              <a:spcBef>
                <a:spcPct val="0"/>
              </a:spcBef>
              <a:spcAft>
                <a:spcPct val="0"/>
              </a:spcAft>
            </a:pPr>
            <a:r>
              <a:rPr lang="es-CO" sz="1013" dirty="0">
                <a:solidFill>
                  <a:srgbClr val="000000"/>
                </a:solidFill>
                <a:latin typeface="Arial" charset="0"/>
                <a:ea typeface="ＭＳ Ｐゴシック" charset="0"/>
                <a:cs typeface="Arial" charset="0"/>
              </a:rPr>
              <a:t>CONVERSACIONES CONTINUAS Y </a:t>
            </a:r>
            <a:r>
              <a:rPr lang="es-CO" sz="1050" dirty="0">
                <a:solidFill>
                  <a:srgbClr val="000000"/>
                </a:solidFill>
                <a:latin typeface="Franklin Gothic Book" charset="0"/>
              </a:rPr>
              <a:t>DOCUMENTACIÓN</a:t>
            </a:r>
            <a:r>
              <a:rPr lang="es-CO" sz="1013" dirty="0">
                <a:solidFill>
                  <a:srgbClr val="000000"/>
                </a:solidFill>
                <a:latin typeface="Arial" charset="0"/>
                <a:ea typeface="ＭＳ Ｐゴシック" charset="0"/>
                <a:cs typeface="Arial" charset="0"/>
              </a:rPr>
              <a:t> </a:t>
            </a:r>
          </a:p>
        </p:txBody>
      </p:sp>
      <p:sp>
        <p:nvSpPr>
          <p:cNvPr id="2" name="TextBox 1">
            <a:extLst>
              <a:ext uri="{FF2B5EF4-FFF2-40B4-BE49-F238E27FC236}">
                <a16:creationId xmlns:a16="http://schemas.microsoft.com/office/drawing/2014/main" id="{431A4E16-7AA4-4AB1-8F92-845256E65408}"/>
              </a:ext>
            </a:extLst>
          </p:cNvPr>
          <p:cNvSpPr txBox="1"/>
          <p:nvPr/>
        </p:nvSpPr>
        <p:spPr>
          <a:xfrm rot="3385079">
            <a:off x="782825" y="3814595"/>
            <a:ext cx="4002077" cy="404085"/>
          </a:xfrm>
          <a:prstGeom prst="rect">
            <a:avLst/>
          </a:prstGeom>
          <a:noFill/>
        </p:spPr>
        <p:txBody>
          <a:bodyPr wrap="square" rtlCol="0">
            <a:spAutoFit/>
          </a:bodyPr>
          <a:lstStyle/>
          <a:p>
            <a:pPr algn="ctr" fontAlgn="base">
              <a:spcBef>
                <a:spcPct val="0"/>
              </a:spcBef>
              <a:spcAft>
                <a:spcPct val="0"/>
              </a:spcAft>
            </a:pPr>
            <a:r>
              <a:rPr lang="es-CO" sz="1013" dirty="0">
                <a:solidFill>
                  <a:prstClr val="black"/>
                </a:solidFill>
                <a:latin typeface="Arial" charset="0"/>
                <a:ea typeface="ＭＳ Ｐゴシック" charset="0"/>
                <a:cs typeface="Arial" charset="0"/>
              </a:rPr>
              <a:t>Trayectoria de Salud</a:t>
            </a:r>
          </a:p>
          <a:p>
            <a:pPr fontAlgn="base">
              <a:spcBef>
                <a:spcPct val="0"/>
              </a:spcBef>
              <a:spcAft>
                <a:spcPct val="0"/>
              </a:spcAft>
            </a:pPr>
            <a:r>
              <a:rPr lang="es-CO" sz="1013" dirty="0">
                <a:solidFill>
                  <a:prstClr val="black"/>
                </a:solidFill>
                <a:latin typeface="Arial" charset="0"/>
                <a:ea typeface="ＭＳ Ｐゴシック" charset="0"/>
                <a:cs typeface="Arial" charset="0"/>
              </a:rPr>
              <a:t>SALUD --------------ENFERMEDAD-------------- FINAL DE LA VIDA</a:t>
            </a:r>
          </a:p>
        </p:txBody>
      </p:sp>
    </p:spTree>
    <p:extLst>
      <p:ext uri="{BB962C8B-B14F-4D97-AF65-F5344CB8AC3E}">
        <p14:creationId xmlns:p14="http://schemas.microsoft.com/office/powerpoint/2010/main" val="169669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CE595F-9BF9-4C1D-87FD-7714A5B8F375}"/>
              </a:ext>
            </a:extLst>
          </p:cNvPr>
          <p:cNvSpPr/>
          <p:nvPr/>
        </p:nvSpPr>
        <p:spPr>
          <a:xfrm>
            <a:off x="696841" y="1691176"/>
            <a:ext cx="8064499" cy="2862322"/>
          </a:xfrm>
          <a:prstGeom prst="rect">
            <a:avLst/>
          </a:prstGeom>
        </p:spPr>
        <p:txBody>
          <a:bodyPr wrap="square">
            <a:spAutoFit/>
          </a:bodyPr>
          <a:lstStyle/>
          <a:p>
            <a:pPr algn="ctr"/>
            <a:r>
              <a:rPr lang="en-US" sz="6000" dirty="0">
                <a:solidFill>
                  <a:schemeClr val="bg1"/>
                </a:solidFill>
                <a:latin typeface="+mj-lt"/>
              </a:rPr>
              <a:t>Helping people share their wishes for care through the end of life</a:t>
            </a:r>
          </a:p>
        </p:txBody>
      </p:sp>
      <p:sp>
        <p:nvSpPr>
          <p:cNvPr id="6" name="Title 5">
            <a:extLst>
              <a:ext uri="{FF2B5EF4-FFF2-40B4-BE49-F238E27FC236}">
                <a16:creationId xmlns:a16="http://schemas.microsoft.com/office/drawing/2014/main" id="{05E3DF07-8DCD-4AF9-8AAE-81C662250EDD}"/>
              </a:ext>
            </a:extLst>
          </p:cNvPr>
          <p:cNvSpPr>
            <a:spLocks noGrp="1"/>
          </p:cNvSpPr>
          <p:nvPr>
            <p:ph type="ctrTitle"/>
          </p:nvPr>
        </p:nvSpPr>
        <p:spPr>
          <a:xfrm>
            <a:off x="1719190" y="2540639"/>
            <a:ext cx="6019800" cy="2012859"/>
          </a:xfrm>
        </p:spPr>
        <p:txBody>
          <a:bodyPr/>
          <a:lstStyle/>
          <a:p>
            <a:r>
              <a:rPr lang="es-CO" sz="4000" dirty="0">
                <a:solidFill>
                  <a:schemeClr val="tx1"/>
                </a:solidFill>
                <a:latin typeface="+mn-lt"/>
                <a:ea typeface="+mn-ea"/>
                <a:cs typeface="+mn-cs"/>
              </a:rPr>
              <a:t>Ayudando a la gente a compartir sus deseos para el cuidado hacia el final de la vida</a:t>
            </a:r>
            <a:br>
              <a:rPr lang="en-US" sz="3600" dirty="0">
                <a:solidFill>
                  <a:schemeClr val="tx1">
                    <a:lumMod val="50000"/>
                  </a:schemeClr>
                </a:solidFill>
                <a:latin typeface="+mj-lt"/>
              </a:rPr>
            </a:br>
            <a:endParaRPr lang="en-US" sz="3600" dirty="0">
              <a:solidFill>
                <a:schemeClr val="tx1">
                  <a:lumMod val="50000"/>
                </a:schemeClr>
              </a:solidFill>
            </a:endParaRPr>
          </a:p>
        </p:txBody>
      </p:sp>
      <p:sp>
        <p:nvSpPr>
          <p:cNvPr id="7" name="Slide Number Placeholder 1">
            <a:extLst>
              <a:ext uri="{FF2B5EF4-FFF2-40B4-BE49-F238E27FC236}">
                <a16:creationId xmlns:a16="http://schemas.microsoft.com/office/drawing/2014/main" id="{E7CB8DDA-58E1-4D15-94F7-987D1313FFF2}"/>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5</a:t>
            </a:fld>
            <a:endParaRPr lang="en-US" sz="900" dirty="0">
              <a:solidFill>
                <a:srgbClr val="8C9BA3"/>
              </a:solidFill>
            </a:endParaRPr>
          </a:p>
        </p:txBody>
      </p:sp>
    </p:spTree>
    <p:extLst>
      <p:ext uri="{BB962C8B-B14F-4D97-AF65-F5344CB8AC3E}">
        <p14:creationId xmlns:p14="http://schemas.microsoft.com/office/powerpoint/2010/main" val="13855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EB58-4E70-4CAE-BAE5-8156CB28C32E}"/>
              </a:ext>
            </a:extLst>
          </p:cNvPr>
          <p:cNvSpPr>
            <a:spLocks noGrp="1"/>
          </p:cNvSpPr>
          <p:nvPr>
            <p:ph type="title"/>
          </p:nvPr>
        </p:nvSpPr>
        <p:spPr/>
        <p:txBody>
          <a:bodyPr>
            <a:normAutofit/>
          </a:bodyPr>
          <a:lstStyle/>
          <a:p>
            <a:r>
              <a:rPr lang="es-CO" dirty="0"/>
              <a:t>El porque de tener</a:t>
            </a:r>
            <a:r>
              <a:rPr lang="en-US" dirty="0"/>
              <a:t> </a:t>
            </a:r>
            <a:r>
              <a:rPr lang="es-CO" dirty="0"/>
              <a:t>la conversación </a:t>
            </a:r>
          </a:p>
        </p:txBody>
      </p:sp>
      <p:sp>
        <p:nvSpPr>
          <p:cNvPr id="3" name="Content Placeholder 2">
            <a:extLst>
              <a:ext uri="{FF2B5EF4-FFF2-40B4-BE49-F238E27FC236}">
                <a16:creationId xmlns:a16="http://schemas.microsoft.com/office/drawing/2014/main" id="{D853BFBF-A0A1-44A5-BFC4-59F4045D504F}"/>
              </a:ext>
            </a:extLst>
          </p:cNvPr>
          <p:cNvSpPr>
            <a:spLocks noGrp="1"/>
          </p:cNvSpPr>
          <p:nvPr>
            <p:ph idx="1"/>
          </p:nvPr>
        </p:nvSpPr>
        <p:spPr/>
        <p:txBody>
          <a:bodyPr>
            <a:normAutofit/>
          </a:bodyPr>
          <a:lstStyle/>
          <a:p>
            <a:pPr marL="428625" indent="-428625">
              <a:buFont typeface="Arial" panose="020B0604020202020204" pitchFamily="34" charset="0"/>
              <a:buChar char="•"/>
            </a:pPr>
            <a:r>
              <a:rPr lang="es-CO" sz="2800" dirty="0"/>
              <a:t>No podemos hacer un plan para todo. Pero si podemos compartir lo que mas nos importa con la gente que mas nos importa.</a:t>
            </a:r>
          </a:p>
          <a:p>
            <a:pPr marL="428625" indent="-428625">
              <a:buFont typeface="Arial" panose="020B0604020202020204" pitchFamily="34" charset="0"/>
              <a:buChar char="•"/>
            </a:pPr>
            <a:r>
              <a:rPr lang="es-CO" sz="2800" dirty="0"/>
              <a:t>Tener una conversación crea la base de un plan cuidado construido a través de nuestros valores</a:t>
            </a:r>
            <a:r>
              <a:rPr lang="en-US" sz="2800" dirty="0"/>
              <a:t>.</a:t>
            </a:r>
          </a:p>
          <a:p>
            <a:endParaRPr lang="en-US" sz="1800" dirty="0"/>
          </a:p>
        </p:txBody>
      </p:sp>
      <p:sp>
        <p:nvSpPr>
          <p:cNvPr id="4" name="Slide Number Placeholder 1">
            <a:extLst>
              <a:ext uri="{FF2B5EF4-FFF2-40B4-BE49-F238E27FC236}">
                <a16:creationId xmlns:a16="http://schemas.microsoft.com/office/drawing/2014/main" id="{94BA12DB-C320-4535-9609-FE5140E400E0}"/>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6</a:t>
            </a:fld>
            <a:endParaRPr lang="en-US" sz="900" dirty="0">
              <a:solidFill>
                <a:srgbClr val="8C9BA3"/>
              </a:solidFill>
            </a:endParaRPr>
          </a:p>
        </p:txBody>
      </p:sp>
    </p:spTree>
    <p:extLst>
      <p:ext uri="{BB962C8B-B14F-4D97-AF65-F5344CB8AC3E}">
        <p14:creationId xmlns:p14="http://schemas.microsoft.com/office/powerpoint/2010/main" val="232896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6E25-9C7E-4194-A8DA-27395A74AA7A}"/>
              </a:ext>
            </a:extLst>
          </p:cNvPr>
          <p:cNvSpPr>
            <a:spLocks noGrp="1"/>
          </p:cNvSpPr>
          <p:nvPr>
            <p:ph type="title"/>
          </p:nvPr>
        </p:nvSpPr>
        <p:spPr/>
        <p:txBody>
          <a:bodyPr>
            <a:normAutofit/>
          </a:bodyPr>
          <a:lstStyle/>
          <a:p>
            <a:r>
              <a:rPr lang="es-CO" dirty="0"/>
              <a:t>Escuchar también importa</a:t>
            </a:r>
          </a:p>
        </p:txBody>
      </p:sp>
      <p:pic>
        <p:nvPicPr>
          <p:cNvPr id="6" name="Content Placeholder 5" descr="A statue in front of a brick building&#10;&#10;Description automatically generated">
            <a:extLst>
              <a:ext uri="{FF2B5EF4-FFF2-40B4-BE49-F238E27FC236}">
                <a16:creationId xmlns:a16="http://schemas.microsoft.com/office/drawing/2014/main" id="{B0836973-B0E0-44D8-B6A5-5D687988ED7A}"/>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9761" y="1396315"/>
            <a:ext cx="3126260" cy="4168347"/>
          </a:xfrm>
        </p:spPr>
      </p:pic>
      <p:sp>
        <p:nvSpPr>
          <p:cNvPr id="7" name="TextBox 6">
            <a:extLst>
              <a:ext uri="{FF2B5EF4-FFF2-40B4-BE49-F238E27FC236}">
                <a16:creationId xmlns:a16="http://schemas.microsoft.com/office/drawing/2014/main" id="{937F0021-BAF3-4B79-B18C-6DE9623EEBE5}"/>
              </a:ext>
            </a:extLst>
          </p:cNvPr>
          <p:cNvSpPr txBox="1"/>
          <p:nvPr/>
        </p:nvSpPr>
        <p:spPr>
          <a:xfrm>
            <a:off x="3120389" y="5638892"/>
            <a:ext cx="2996205" cy="369332"/>
          </a:xfrm>
          <a:prstGeom prst="rect">
            <a:avLst/>
          </a:prstGeom>
          <a:noFill/>
        </p:spPr>
        <p:txBody>
          <a:bodyPr wrap="square" rtlCol="0">
            <a:spAutoFit/>
          </a:bodyPr>
          <a:lstStyle>
            <a:defPPr>
              <a:defRPr lang="en-US"/>
            </a:defPPr>
            <a:lvl1pPr>
              <a:defRPr sz="900">
                <a:solidFill>
                  <a:schemeClr val="tx1">
                    <a:lumMod val="50000"/>
                  </a:schemeClr>
                </a:solidFill>
              </a:defRPr>
            </a:lvl1pPr>
          </a:lstStyle>
          <a:p>
            <a:r>
              <a:rPr lang="es-CO" dirty="0">
                <a:solidFill>
                  <a:schemeClr val="tx1"/>
                </a:solidFill>
                <a:hlinkClick r:id="rId4"/>
              </a:rPr>
              <a:t>Esta foto </a:t>
            </a:r>
            <a:r>
              <a:rPr lang="es-CO" dirty="0">
                <a:solidFill>
                  <a:schemeClr val="tx1"/>
                </a:solidFill>
              </a:rPr>
              <a:t>por un/a artista desconocido/a tiene licencia bajo </a:t>
            </a:r>
            <a:r>
              <a:rPr lang="es-CO" dirty="0">
                <a:solidFill>
                  <a:schemeClr val="tx1"/>
                </a:solidFill>
                <a:hlinkClick r:id="rId5" tooltip="https://creativecommons.org/licenses/by-sa/3.0/">
                  <a:extLst>
                    <a:ext uri="{A12FA001-AC4F-418D-AE19-62706E023703}">
                      <ahyp:hlinkClr xmlns:ahyp="http://schemas.microsoft.com/office/drawing/2018/hyperlinkcolor" val="tx"/>
                    </a:ext>
                  </a:extLst>
                </a:hlinkClick>
              </a:rPr>
              <a:t>CC BY-SA</a:t>
            </a:r>
            <a:endParaRPr lang="es-CO" dirty="0">
              <a:solidFill>
                <a:schemeClr val="tx1"/>
              </a:solidFill>
            </a:endParaRPr>
          </a:p>
        </p:txBody>
      </p:sp>
      <p:sp>
        <p:nvSpPr>
          <p:cNvPr id="8" name="Slide Number Placeholder 1">
            <a:extLst>
              <a:ext uri="{FF2B5EF4-FFF2-40B4-BE49-F238E27FC236}">
                <a16:creationId xmlns:a16="http://schemas.microsoft.com/office/drawing/2014/main" id="{463BC3E5-5BB1-4DA9-AB80-A0907323223E}"/>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7</a:t>
            </a:fld>
            <a:endParaRPr lang="en-US" sz="900" dirty="0">
              <a:solidFill>
                <a:srgbClr val="8C9BA3"/>
              </a:solidFill>
            </a:endParaRPr>
          </a:p>
        </p:txBody>
      </p:sp>
    </p:spTree>
    <p:extLst>
      <p:ext uri="{BB962C8B-B14F-4D97-AF65-F5344CB8AC3E}">
        <p14:creationId xmlns:p14="http://schemas.microsoft.com/office/powerpoint/2010/main" val="308207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BFD7424-E415-48C7-B82E-B551569D6341}"/>
              </a:ext>
            </a:extLst>
          </p:cNvPr>
          <p:cNvSpPr>
            <a:spLocks noGrp="1"/>
          </p:cNvSpPr>
          <p:nvPr>
            <p:ph type="ctrTitle"/>
          </p:nvPr>
        </p:nvSpPr>
        <p:spPr>
          <a:xfrm>
            <a:off x="1306285" y="2053239"/>
            <a:ext cx="6505303" cy="5157458"/>
          </a:xfrm>
          <a:prstGeom prst="rect">
            <a:avLst/>
          </a:prstGeom>
        </p:spPr>
        <p:txBody>
          <a:bodyPr anchor="t">
            <a:normAutofit/>
          </a:bodyPr>
          <a:lstStyle/>
          <a:p>
            <a:r>
              <a:rPr lang="es-CO" sz="4000" dirty="0">
                <a:solidFill>
                  <a:schemeClr val="tx1"/>
                </a:solidFill>
                <a:latin typeface="+mn-lt"/>
                <a:ea typeface="+mn-ea"/>
                <a:cs typeface="+mn-cs"/>
              </a:rPr>
              <a:t>Nuestro objetivo final, después de todo, no es una muerte buena sino una buena vida hasta el final</a:t>
            </a:r>
            <a:r>
              <a:rPr lang="en-US" sz="4000" dirty="0">
                <a:solidFill>
                  <a:schemeClr val="tx1"/>
                </a:solidFill>
                <a:latin typeface="+mn-lt"/>
                <a:ea typeface="+mn-ea"/>
                <a:cs typeface="+mn-cs"/>
              </a:rPr>
              <a:t>.</a:t>
            </a:r>
            <a:br>
              <a:rPr lang="en-US" sz="4000" dirty="0">
                <a:solidFill>
                  <a:schemeClr val="tx1"/>
                </a:solidFill>
                <a:latin typeface="+mn-lt"/>
                <a:ea typeface="+mn-ea"/>
                <a:cs typeface="+mn-cs"/>
              </a:rPr>
            </a:br>
            <a:r>
              <a:rPr lang="en-US" sz="4000" dirty="0">
                <a:solidFill>
                  <a:schemeClr val="tx1"/>
                </a:solidFill>
                <a:latin typeface="+mn-lt"/>
                <a:ea typeface="+mn-ea"/>
                <a:cs typeface="+mn-cs"/>
              </a:rPr>
              <a:t> 			</a:t>
            </a:r>
            <a:r>
              <a:rPr lang="en-US" sz="3000" dirty="0"/>
              <a:t>	~ Atul Gawande</a:t>
            </a:r>
          </a:p>
        </p:txBody>
      </p:sp>
      <p:sp>
        <p:nvSpPr>
          <p:cNvPr id="4" name="Slide Number Placeholder 1">
            <a:extLst>
              <a:ext uri="{FF2B5EF4-FFF2-40B4-BE49-F238E27FC236}">
                <a16:creationId xmlns:a16="http://schemas.microsoft.com/office/drawing/2014/main" id="{59DDB004-9F62-4F0A-9002-B2B7C8D5C2F9}"/>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8</a:t>
            </a:fld>
            <a:endParaRPr lang="en-US" sz="900" dirty="0">
              <a:solidFill>
                <a:srgbClr val="8C9BA3"/>
              </a:solidFill>
            </a:endParaRPr>
          </a:p>
        </p:txBody>
      </p:sp>
    </p:spTree>
    <p:extLst>
      <p:ext uri="{BB962C8B-B14F-4D97-AF65-F5344CB8AC3E}">
        <p14:creationId xmlns:p14="http://schemas.microsoft.com/office/powerpoint/2010/main" val="174887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1A52-0113-4D04-B81B-3051A94FE532}"/>
              </a:ext>
            </a:extLst>
          </p:cNvPr>
          <p:cNvSpPr>
            <a:spLocks noGrp="1"/>
          </p:cNvSpPr>
          <p:nvPr>
            <p:ph type="title"/>
          </p:nvPr>
        </p:nvSpPr>
        <p:spPr/>
        <p:txBody>
          <a:bodyPr>
            <a:normAutofit/>
          </a:bodyPr>
          <a:lstStyle/>
          <a:p>
            <a:r>
              <a:rPr lang="es-CO" dirty="0"/>
              <a:t>Nuestro sitio web</a:t>
            </a:r>
          </a:p>
        </p:txBody>
      </p:sp>
      <p:pic>
        <p:nvPicPr>
          <p:cNvPr id="8" name="Picture 7">
            <a:extLst>
              <a:ext uri="{FF2B5EF4-FFF2-40B4-BE49-F238E27FC236}">
                <a16:creationId xmlns:a16="http://schemas.microsoft.com/office/drawing/2014/main" id="{98DBB9EE-9AE3-4DA0-82EC-1D06D1DD2A62}"/>
              </a:ext>
            </a:extLst>
          </p:cNvPr>
          <p:cNvPicPr>
            <a:picLocks noChangeAspect="1"/>
          </p:cNvPicPr>
          <p:nvPr/>
        </p:nvPicPr>
        <p:blipFill>
          <a:blip r:embed="rId3"/>
          <a:stretch>
            <a:fillRect/>
          </a:stretch>
        </p:blipFill>
        <p:spPr>
          <a:xfrm>
            <a:off x="284503" y="2000249"/>
            <a:ext cx="8733532" cy="3696215"/>
          </a:xfrm>
          <a:prstGeom prst="rect">
            <a:avLst/>
          </a:prstGeom>
        </p:spPr>
      </p:pic>
      <p:sp>
        <p:nvSpPr>
          <p:cNvPr id="4" name="Slide Number Placeholder 1">
            <a:extLst>
              <a:ext uri="{FF2B5EF4-FFF2-40B4-BE49-F238E27FC236}">
                <a16:creationId xmlns:a16="http://schemas.microsoft.com/office/drawing/2014/main" id="{8FB2D419-C2F5-4241-8384-619C2B3BC191}"/>
              </a:ext>
            </a:extLst>
          </p:cNvPr>
          <p:cNvSpPr txBox="1">
            <a:spLocks/>
          </p:cNvSpPr>
          <p:nvPr/>
        </p:nvSpPr>
        <p:spPr>
          <a:xfrm>
            <a:off x="8485115" y="302358"/>
            <a:ext cx="5524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4970FF-6123-42CA-A003-B0DD987502E2}" type="slidenum">
              <a:rPr lang="en-US" sz="900" smtClean="0">
                <a:solidFill>
                  <a:srgbClr val="8C9BA3"/>
                </a:solidFill>
              </a:rPr>
              <a:pPr>
                <a:defRPr/>
              </a:pPr>
              <a:t>9</a:t>
            </a:fld>
            <a:endParaRPr lang="en-US" sz="900" dirty="0">
              <a:solidFill>
                <a:srgbClr val="8C9BA3"/>
              </a:solidFill>
            </a:endParaRPr>
          </a:p>
        </p:txBody>
      </p:sp>
    </p:spTree>
    <p:extLst>
      <p:ext uri="{BB962C8B-B14F-4D97-AF65-F5344CB8AC3E}">
        <p14:creationId xmlns:p14="http://schemas.microsoft.com/office/powerpoint/2010/main" val="127022013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Office Theme">
  <a:themeElements>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fontScheme name="IHI Roboto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I-PPT Template 16x9 - Citation" id="{AFE95EF3-3DB4-47F4-845C-EEBE3BDFAF7B}" vid="{4F0B00D5-BDDE-49D7-A3E0-8F9D42480A6A}"/>
    </a:ext>
  </a:extLst>
</a:theme>
</file>

<file path=ppt/theme/theme2.xml><?xml version="1.0" encoding="utf-8"?>
<a:theme xmlns:a="http://schemas.openxmlformats.org/drawingml/2006/main" name="TCP 16x9">
  <a:themeElements>
    <a:clrScheme name="508 Compliant">
      <a:dk1>
        <a:srgbClr val="455660"/>
      </a:dk1>
      <a:lt1>
        <a:srgbClr val="FFFFFF"/>
      </a:lt1>
      <a:dk2>
        <a:srgbClr val="357E8D"/>
      </a:dk2>
      <a:lt2>
        <a:srgbClr val="8CC63E"/>
      </a:lt2>
      <a:accent1>
        <a:srgbClr val="7299C6"/>
      </a:accent1>
      <a:accent2>
        <a:srgbClr val="009FC2"/>
      </a:accent2>
      <a:accent3>
        <a:srgbClr val="72C6A1"/>
      </a:accent3>
      <a:accent4>
        <a:srgbClr val="9CD4E4"/>
      </a:accent4>
      <a:accent5>
        <a:srgbClr val="777779"/>
      </a:accent5>
      <a:accent6>
        <a:srgbClr val="DFE0CE"/>
      </a:accent6>
      <a:hlink>
        <a:srgbClr val="357E8D"/>
      </a:hlink>
      <a:folHlink>
        <a:srgbClr val="357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extLst>
    <a:ext uri="{05A4C25C-085E-4340-85A3-A5531E510DB2}">
      <thm15:themeFamily xmlns:thm15="http://schemas.microsoft.com/office/thememl/2012/main" name="TCP 16x9" id="{AF88BF07-29F6-4AE7-9BD1-FD328AB416B0}" vid="{1966A5C4-4496-43BA-9B91-69809F10EE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HI Colors 1">
    <a:dk1>
      <a:srgbClr val="455560"/>
    </a:dk1>
    <a:lt1>
      <a:srgbClr val="FFFFFF"/>
    </a:lt1>
    <a:dk2>
      <a:srgbClr val="009FC3"/>
    </a:dk2>
    <a:lt2>
      <a:srgbClr val="FFFFFF"/>
    </a:lt2>
    <a:accent1>
      <a:srgbClr val="11D4FF"/>
    </a:accent1>
    <a:accent2>
      <a:srgbClr val="FF4D00"/>
    </a:accent2>
    <a:accent3>
      <a:srgbClr val="F6E70F"/>
    </a:accent3>
    <a:accent4>
      <a:srgbClr val="6F8798"/>
    </a:accent4>
    <a:accent5>
      <a:srgbClr val="D6F8FF"/>
    </a:accent5>
    <a:accent6>
      <a:srgbClr val="A5A5A5"/>
    </a:accent6>
    <a:hlink>
      <a:srgbClr val="11D4F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67D2E5533AFB458D76369280E50886" ma:contentTypeVersion="15" ma:contentTypeDescription="Create a new document." ma:contentTypeScope="" ma:versionID="9d487e6def71c065a3256e28e9231a31">
  <xsd:schema xmlns:xsd="http://www.w3.org/2001/XMLSchema" xmlns:xs="http://www.w3.org/2001/XMLSchema" xmlns:p="http://schemas.microsoft.com/office/2006/metadata/properties" xmlns:ns1="http://schemas.microsoft.com/sharepoint/v3" xmlns:ns2="e199e7d1-6e79-497e-ba8e-f1af98673971" xmlns:ns3="d0f7cc75-9e56-436c-8828-e6ad7336cbfc" targetNamespace="http://schemas.microsoft.com/office/2006/metadata/properties" ma:root="true" ma:fieldsID="e2471e7811f3a375853bceca19d5751b" ns1:_="" ns2:_="" ns3:_="">
    <xsd:import namespace="http://schemas.microsoft.com/sharepoint/v3"/>
    <xsd:import namespace="e199e7d1-6e79-497e-ba8e-f1af98673971"/>
    <xsd:import namespace="d0f7cc75-9e56-436c-8828-e6ad7336cb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99e7d1-6e79-497e-ba8e-f1af98673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f7cc75-9e56-436c-8828-e6ad7336cbf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4C7BAF-7B67-4904-A62C-A374FC0189C6}">
  <ds:schemaRefs>
    <ds:schemaRef ds:uri="http://schemas.microsoft.com/sharepoint/v3"/>
    <ds:schemaRef ds:uri="d0f7cc75-9e56-436c-8828-e6ad7336cbfc"/>
    <ds:schemaRef ds:uri="http://schemas.microsoft.com/office/2006/documentManagement/types"/>
    <ds:schemaRef ds:uri="http://schemas.microsoft.com/office/2006/metadata/properties"/>
    <ds:schemaRef ds:uri="http://www.w3.org/XML/1998/namespace"/>
    <ds:schemaRef ds:uri="http://purl.org/dc/dcmitype/"/>
    <ds:schemaRef ds:uri="e199e7d1-6e79-497e-ba8e-f1af98673971"/>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428E868C-57FE-4A16-A638-7D8B7E5D148A}">
  <ds:schemaRefs>
    <ds:schemaRef ds:uri="http://schemas.microsoft.com/sharepoint/v3/contenttype/forms"/>
  </ds:schemaRefs>
</ds:datastoreItem>
</file>

<file path=customXml/itemProps3.xml><?xml version="1.0" encoding="utf-8"?>
<ds:datastoreItem xmlns:ds="http://schemas.openxmlformats.org/officeDocument/2006/customXml" ds:itemID="{8B8FCF5E-4F29-4E0C-BC15-75888B139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99e7d1-6e79-497e-ba8e-f1af98673971"/>
    <ds:schemaRef ds:uri="d0f7cc75-9e56-436c-8828-e6ad7336c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IHI PPT Template 16x9 Widescreen (2)</Template>
  <TotalTime>1571</TotalTime>
  <Words>8905</Words>
  <Application>Microsoft Office PowerPoint</Application>
  <PresentationFormat>On-screen Show (4:3)</PresentationFormat>
  <Paragraphs>458</Paragraphs>
  <Slides>41</Slides>
  <Notes>40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TCP 16x9</vt:lpstr>
      <vt:lpstr>PowerPoint Presentation</vt:lpstr>
      <vt:lpstr>Mi Historia</vt:lpstr>
      <vt:lpstr>Presentaciones e Historias </vt:lpstr>
      <vt:lpstr>Noticiero de ABC</vt:lpstr>
      <vt:lpstr>Ayudando a la gente a compartir sus deseos para el cuidado hacia el final de la vida </vt:lpstr>
      <vt:lpstr>El porque de tener la conversación </vt:lpstr>
      <vt:lpstr>Escuchar también importa</vt:lpstr>
      <vt:lpstr>Nuestro objetivo final, después de todo, no es una muerte buena sino una buena vida hasta el final.      ~ Atul Gawande</vt:lpstr>
      <vt:lpstr>Nuestro sitio web</vt:lpstr>
      <vt:lpstr>Recursos gratis (en varios idiomas)</vt:lpstr>
      <vt:lpstr>Recursos gratis (en varios idiomas)</vt:lpstr>
      <vt:lpstr>Historias personales</vt:lpstr>
      <vt:lpstr>Vídeo: “La práctica hace al/la maestro/a”</vt:lpstr>
      <vt:lpstr>La Conversación Empieza Contigo</vt:lpstr>
      <vt:lpstr>Preparando la mesa</vt:lpstr>
      <vt:lpstr>Guía para iniciar la conversación: preparación </vt:lpstr>
      <vt:lpstr>Lo que importa para mí…</vt:lpstr>
      <vt:lpstr>PowerPoint Presentation</vt:lpstr>
      <vt:lpstr>PowerPoint Presentation</vt:lpstr>
      <vt:lpstr>PowerPoint Presentation</vt:lpstr>
      <vt:lpstr>Cuando tener la conversación </vt:lpstr>
      <vt:lpstr>Que aprendió? </vt:lpstr>
      <vt:lpstr>Como empezar </vt:lpstr>
      <vt:lpstr>PowerPoint Presentation</vt:lpstr>
      <vt:lpstr>Video: Quién hablará por usted?</vt:lpstr>
      <vt:lpstr>Practique con alguien</vt:lpstr>
      <vt:lpstr>Opcional: temas adicionales</vt:lpstr>
      <vt:lpstr>Consejos del campo: El role que quieres tener</vt:lpstr>
      <vt:lpstr>Consejos del campo: El tipo de cuidado </vt:lpstr>
      <vt:lpstr>Consejos del campo: roles que otros tengan</vt:lpstr>
      <vt:lpstr>Consejos del campo</vt:lpstr>
      <vt:lpstr>Saliendo con propósito </vt:lpstr>
      <vt:lpstr>Un Cambio de Enfoque </vt:lpstr>
      <vt:lpstr>No Entren en Pánico – Está Bien: Una carta para mi familia</vt:lpstr>
      <vt:lpstr>Un doctor del alma y un/a cantante de jazz</vt:lpstr>
      <vt:lpstr>Preguntas?</vt:lpstr>
      <vt:lpstr>Diapositivas extras</vt:lpstr>
      <vt:lpstr>PowerPoint Presentation</vt:lpstr>
      <vt:lpstr>El continuo de la conversación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Webster</dc:creator>
  <cp:lastModifiedBy>Laura Rodriguez</cp:lastModifiedBy>
  <cp:revision>4</cp:revision>
  <dcterms:created xsi:type="dcterms:W3CDTF">2021-03-31T11:14:09Z</dcterms:created>
  <dcterms:modified xsi:type="dcterms:W3CDTF">2021-12-05T05:33:03Z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0x0101002567D2E5533AFB458D76369280E50886</vt:lpwstr>
  </property>
</Properties>
</file>