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2"/>
  </p:notesMasterIdLst>
  <p:handoutMasterIdLst>
    <p:handoutMasterId r:id="rId33"/>
  </p:handoutMasterIdLst>
  <p:sldIdLst>
    <p:sldId id="970" r:id="rId2"/>
    <p:sldId id="1053" r:id="rId3"/>
    <p:sldId id="1026" r:id="rId4"/>
    <p:sldId id="1027" r:id="rId5"/>
    <p:sldId id="1054" r:id="rId6"/>
    <p:sldId id="754" r:id="rId7"/>
    <p:sldId id="755" r:id="rId8"/>
    <p:sldId id="800" r:id="rId9"/>
    <p:sldId id="801" r:id="rId10"/>
    <p:sldId id="810" r:id="rId11"/>
    <p:sldId id="752" r:id="rId12"/>
    <p:sldId id="753" r:id="rId13"/>
    <p:sldId id="814" r:id="rId14"/>
    <p:sldId id="1037" r:id="rId15"/>
    <p:sldId id="1012" r:id="rId16"/>
    <p:sldId id="1013" r:id="rId17"/>
    <p:sldId id="1014" r:id="rId18"/>
    <p:sldId id="1015" r:id="rId19"/>
    <p:sldId id="1016" r:id="rId20"/>
    <p:sldId id="1017" r:id="rId21"/>
    <p:sldId id="1018" r:id="rId22"/>
    <p:sldId id="1019" r:id="rId23"/>
    <p:sldId id="1020" r:id="rId24"/>
    <p:sldId id="1039" r:id="rId25"/>
    <p:sldId id="1021" r:id="rId26"/>
    <p:sldId id="1022" r:id="rId27"/>
    <p:sldId id="1040" r:id="rId28"/>
    <p:sldId id="1042" r:id="rId29"/>
    <p:sldId id="1044" r:id="rId30"/>
    <p:sldId id="1043"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44F"/>
    <a:srgbClr val="F9F9F9"/>
    <a:srgbClr val="009EC2"/>
    <a:srgbClr val="FFFFFF"/>
    <a:srgbClr val="FFFFCC"/>
    <a:srgbClr val="8C9BA3"/>
    <a:srgbClr val="89CEAE"/>
    <a:srgbClr val="A4D8BF"/>
    <a:srgbClr val="CCE8D9"/>
    <a:srgbClr val="74C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6" autoAdjust="0"/>
    <p:restoredTop sz="72980" autoAdjust="0"/>
  </p:normalViewPr>
  <p:slideViewPr>
    <p:cSldViewPr>
      <p:cViewPr varScale="1">
        <p:scale>
          <a:sx n="49" d="100"/>
          <a:sy n="49" d="100"/>
        </p:scale>
        <p:origin x="1596" y="52"/>
      </p:cViewPr>
      <p:guideLst>
        <p:guide orient="horz" pos="2160"/>
        <p:guide pos="2880"/>
      </p:guideLst>
    </p:cSldViewPr>
  </p:slideViewPr>
  <p:outlineViewPr>
    <p:cViewPr>
      <p:scale>
        <a:sx n="33" d="100"/>
        <a:sy n="33" d="100"/>
      </p:scale>
      <p:origin x="0" y="-28714"/>
    </p:cViewPr>
  </p:outlineViewPr>
  <p:notesTextViewPr>
    <p:cViewPr>
      <p:scale>
        <a:sx n="200" d="100"/>
        <a:sy n="200" d="100"/>
      </p:scale>
      <p:origin x="0" y="0"/>
    </p:cViewPr>
  </p:notesTextViewPr>
  <p:sorterViewPr>
    <p:cViewPr>
      <p:scale>
        <a:sx n="90" d="100"/>
        <a:sy n="90" d="100"/>
      </p:scale>
      <p:origin x="0" y="0"/>
    </p:cViewPr>
  </p:sorterViewPr>
  <p:notesViewPr>
    <p:cSldViewPr>
      <p:cViewPr varScale="1">
        <p:scale>
          <a:sx n="54" d="100"/>
          <a:sy n="54" d="100"/>
        </p:scale>
        <p:origin x="-3126"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8A707033-A0E0-4759-ADAC-1161B7FB67B2}" type="datetimeFigureOut">
              <a:rPr lang="en-US" smtClean="0"/>
              <a:pPr/>
              <a:t>8/27/2018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C63B1086-748E-46C1-8069-EFDFF9CAE0CD}" type="slidenum">
              <a:rPr lang="en-US" smtClean="0"/>
              <a:pPr/>
              <a:t>‹#›</a:t>
            </a:fld>
            <a:endParaRPr lang="en-US" dirty="0"/>
          </a:p>
        </p:txBody>
      </p:sp>
    </p:spTree>
    <p:extLst>
      <p:ext uri="{BB962C8B-B14F-4D97-AF65-F5344CB8AC3E}">
        <p14:creationId xmlns:p14="http://schemas.microsoft.com/office/powerpoint/2010/main" val="35489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BA1844E-6C16-4723-8187-651C32FF413A}" type="datetimeFigureOut">
              <a:rPr lang="en-US" smtClean="0"/>
              <a:pPr/>
              <a:t>8/27/2018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6F119774-DF44-47D7-BF2E-8BA259A2822F}" type="slidenum">
              <a:rPr lang="en-US" smtClean="0"/>
              <a:pPr/>
              <a:t>‹#›</a:t>
            </a:fld>
            <a:endParaRPr lang="en-US" dirty="0"/>
          </a:p>
        </p:txBody>
      </p:sp>
    </p:spTree>
    <p:extLst>
      <p:ext uri="{BB962C8B-B14F-4D97-AF65-F5344CB8AC3E}">
        <p14:creationId xmlns:p14="http://schemas.microsoft.com/office/powerpoint/2010/main" val="347795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a:t>
            </a:fld>
            <a:endParaRPr lang="en-US" dirty="0"/>
          </a:p>
        </p:txBody>
      </p:sp>
    </p:spTree>
    <p:extLst>
      <p:ext uri="{BB962C8B-B14F-4D97-AF65-F5344CB8AC3E}">
        <p14:creationId xmlns:p14="http://schemas.microsoft.com/office/powerpoint/2010/main" val="130302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In a national survey we conducted, we learned that 92% of American adults think it is important to have EOL conversations with their loved ones. Do you want to guess how many of us are actually doing it? ….</a:t>
            </a: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1729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Just 32%... While this isn’t a great percentage, we are encouraged that this statistic has improved since we did our first study 5 years ago! </a:t>
            </a:r>
          </a:p>
          <a:p>
            <a:r>
              <a:rPr lang="en-US" sz="1200" kern="1200" dirty="0">
                <a:solidFill>
                  <a:schemeClr val="tx1"/>
                </a:solidFill>
                <a:effectLst/>
                <a:latin typeface="+mn-lt"/>
                <a:ea typeface="+mn-ea"/>
                <a:cs typeface="+mn-cs"/>
              </a:rPr>
              <a:t>Over and over, we hear that very often the difference between what we hope and what will very likely happen at the end of life—the difference between what we might call a good death or a hard death--is </a:t>
            </a:r>
            <a:r>
              <a:rPr lang="en-US" sz="1200" u="sng" kern="1200" dirty="0">
                <a:solidFill>
                  <a:schemeClr val="tx1"/>
                </a:solidFill>
                <a:effectLst/>
                <a:latin typeface="+mn-lt"/>
                <a:ea typeface="+mn-ea"/>
                <a:cs typeface="+mn-cs"/>
              </a:rPr>
              <a:t>a conversation. </a:t>
            </a:r>
            <a:endParaRPr lang="en-US" sz="1200" kern="1200" dirty="0">
              <a:solidFill>
                <a:schemeClr val="tx1"/>
              </a:solidFill>
              <a:effectLst/>
              <a:latin typeface="+mn-lt"/>
              <a:ea typeface="+mn-ea"/>
              <a:cs typeface="+mn-cs"/>
            </a:endParaRPr>
          </a:p>
          <a:p>
            <a:endParaRPr lang="en-US" dirty="0"/>
          </a:p>
          <a:p>
            <a:r>
              <a:rPr lang="en-US" dirty="0"/>
              <a:t>*These statistics are from The Conversation Project’s National Survey (2018)</a:t>
            </a: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3732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And here is a motivating statistic: Although people express nervousness or reluctance about starting the Conversation, once they do, over 50% say the feel relieved that they are finally talking about something that matters so much. </a:t>
            </a:r>
          </a:p>
          <a:p>
            <a:r>
              <a:rPr lang="en-US" sz="1200" kern="1200" dirty="0">
                <a:solidFill>
                  <a:schemeClr val="tx1"/>
                </a:solidFill>
                <a:effectLst/>
                <a:latin typeface="+mn-lt"/>
                <a:ea typeface="+mn-ea"/>
                <a:cs typeface="+mn-cs"/>
              </a:rPr>
              <a:t>One of our goals–one I think you share--is to narrow the gap between hope and reality. </a:t>
            </a:r>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13</a:t>
            </a:fld>
            <a:endParaRPr lang="en-US" dirty="0"/>
          </a:p>
        </p:txBody>
      </p:sp>
    </p:spTree>
    <p:extLst>
      <p:ext uri="{BB962C8B-B14F-4D97-AF65-F5344CB8AC3E}">
        <p14:creationId xmlns:p14="http://schemas.microsoft.com/office/powerpoint/2010/main" val="266834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14</a:t>
            </a:fld>
            <a:endParaRPr lang="en-US" dirty="0"/>
          </a:p>
        </p:txBody>
      </p:sp>
    </p:spTree>
    <p:extLst>
      <p:ext uri="{BB962C8B-B14F-4D97-AF65-F5344CB8AC3E}">
        <p14:creationId xmlns:p14="http://schemas.microsoft.com/office/powerpoint/2010/main" val="156731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15</a:t>
            </a:fld>
            <a:endParaRPr lang="en-US" dirty="0"/>
          </a:p>
        </p:txBody>
      </p:sp>
    </p:spTree>
    <p:extLst>
      <p:ext uri="{BB962C8B-B14F-4D97-AF65-F5344CB8AC3E}">
        <p14:creationId xmlns:p14="http://schemas.microsoft.com/office/powerpoint/2010/main" val="227501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16</a:t>
            </a:fld>
            <a:endParaRPr lang="en-US" dirty="0"/>
          </a:p>
        </p:txBody>
      </p:sp>
    </p:spTree>
    <p:extLst>
      <p:ext uri="{BB962C8B-B14F-4D97-AF65-F5344CB8AC3E}">
        <p14:creationId xmlns:p14="http://schemas.microsoft.com/office/powerpoint/2010/main" val="411291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68DC1-C69F-4FD8-8106-C31C93781DFC}" type="slidenum">
              <a:rPr lang="en-US" smtClean="0"/>
              <a:pPr/>
              <a:t>17</a:t>
            </a:fld>
            <a:endParaRPr lang="en-US"/>
          </a:p>
        </p:txBody>
      </p:sp>
    </p:spTree>
    <p:extLst>
      <p:ext uri="{BB962C8B-B14F-4D97-AF65-F5344CB8AC3E}">
        <p14:creationId xmlns:p14="http://schemas.microsoft.com/office/powerpoint/2010/main" val="158651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18</a:t>
            </a:fld>
            <a:endParaRPr lang="en-US" dirty="0"/>
          </a:p>
        </p:txBody>
      </p:sp>
    </p:spTree>
    <p:extLst>
      <p:ext uri="{BB962C8B-B14F-4D97-AF65-F5344CB8AC3E}">
        <p14:creationId xmlns:p14="http://schemas.microsoft.com/office/powerpoint/2010/main" val="197819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19</a:t>
            </a:fld>
            <a:endParaRPr lang="en-US" dirty="0"/>
          </a:p>
        </p:txBody>
      </p:sp>
    </p:spTree>
    <p:extLst>
      <p:ext uri="{BB962C8B-B14F-4D97-AF65-F5344CB8AC3E}">
        <p14:creationId xmlns:p14="http://schemas.microsoft.com/office/powerpoint/2010/main" val="47518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importance of turning 18 – parents no longer have access to medical records</a:t>
            </a:r>
          </a:p>
        </p:txBody>
      </p:sp>
      <p:sp>
        <p:nvSpPr>
          <p:cNvPr id="4" name="Slide Number Placeholder 3"/>
          <p:cNvSpPr>
            <a:spLocks noGrp="1"/>
          </p:cNvSpPr>
          <p:nvPr>
            <p:ph type="sldNum" sz="quarter" idx="10"/>
          </p:nvPr>
        </p:nvSpPr>
        <p:spPr/>
        <p:txBody>
          <a:bodyPr/>
          <a:lstStyle/>
          <a:p>
            <a:fld id="{6F119774-DF44-47D7-BF2E-8BA259A2822F}" type="slidenum">
              <a:rPr lang="en-US" smtClean="0"/>
              <a:pPr/>
              <a:t>20</a:t>
            </a:fld>
            <a:endParaRPr lang="en-US" dirty="0"/>
          </a:p>
        </p:txBody>
      </p:sp>
    </p:spTree>
    <p:extLst>
      <p:ext uri="{BB962C8B-B14F-4D97-AF65-F5344CB8AC3E}">
        <p14:creationId xmlns:p14="http://schemas.microsoft.com/office/powerpoint/2010/main" val="388610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could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What comes to mind when you hear the word "death?"
- Do you know what a health care proxy/agent is?
- Do you have a health care proxy/agent?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Why don't you have a health care proxy/agent?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a:t>
            </a:fld>
            <a:endParaRPr lang="en-US" dirty="0"/>
          </a:p>
        </p:txBody>
      </p:sp>
    </p:spTree>
    <p:extLst>
      <p:ext uri="{BB962C8B-B14F-4D97-AF65-F5344CB8AC3E}">
        <p14:creationId xmlns:p14="http://schemas.microsoft.com/office/powerpoint/2010/main" val="1278386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bring forms for your state!</a:t>
            </a:r>
          </a:p>
        </p:txBody>
      </p:sp>
      <p:sp>
        <p:nvSpPr>
          <p:cNvPr id="4" name="Slide Number Placeholder 3"/>
          <p:cNvSpPr>
            <a:spLocks noGrp="1"/>
          </p:cNvSpPr>
          <p:nvPr>
            <p:ph type="sldNum" sz="quarter" idx="10"/>
          </p:nvPr>
        </p:nvSpPr>
        <p:spPr/>
        <p:txBody>
          <a:bodyPr/>
          <a:lstStyle/>
          <a:p>
            <a:fld id="{D8A68DC1-C69F-4FD8-8106-C31C93781DFC}" type="slidenum">
              <a:rPr lang="en-US" smtClean="0"/>
              <a:pPr/>
              <a:t>21</a:t>
            </a:fld>
            <a:endParaRPr lang="en-US"/>
          </a:p>
        </p:txBody>
      </p:sp>
    </p:spTree>
    <p:extLst>
      <p:ext uri="{BB962C8B-B14F-4D97-AF65-F5344CB8AC3E}">
        <p14:creationId xmlns:p14="http://schemas.microsoft.com/office/powerpoint/2010/main" val="2828738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Doesn’t have to be a parent/family member. </a:t>
            </a:r>
          </a:p>
          <a:p>
            <a:r>
              <a:rPr lang="en-US" dirty="0"/>
              <a:t>For example…</a:t>
            </a:r>
          </a:p>
          <a:p>
            <a:r>
              <a:rPr lang="en-US" sz="1200" b="0" i="0" kern="1200" dirty="0">
                <a:solidFill>
                  <a:schemeClr val="tx1"/>
                </a:solidFill>
                <a:effectLst/>
                <a:latin typeface="+mn-lt"/>
                <a:ea typeface="+mn-ea"/>
                <a:cs typeface="+mn-cs"/>
              </a:rPr>
              <a:t>Parents live far away (different country) or don’t speak English – someone local as full proxy or first proxy until parents can get to town.  Example of divinity student from Australia who has a US proxy lined up until his mom could get to the states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People who have fraught relationships with their parents.  I have a friend whose parents don’t really speak to her since she came out. She explicitly states they cannot make decisions and that her proxy gets to decide if/when they can visit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they think the parents will be too upset to cope. This is an important one to explain to parents/ask them about.  Some young people feel that if something unexpected/terrible happens to them that they wouldn’t want to put their parents in the position of making decisions. If they trust someone else, maybe have a conversation about that with the parents.  It might be more upsetting to the parents to NOT be involved – but is worth a conversation.</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0964"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4F6AF26-17DC-4759-A0C8-62BD53AA89A3}" type="slidenum">
              <a:rPr lang="en-US" sz="1200">
                <a:latin typeface="Calibri" charset="0"/>
              </a:rPr>
              <a:pPr algn="r" eaLnBrk="1" hangingPunct="1"/>
              <a:t>22</a:t>
            </a:fld>
            <a:endParaRPr lang="en-US" sz="1200">
              <a:latin typeface="Calibri" charset="0"/>
            </a:endParaRPr>
          </a:p>
        </p:txBody>
      </p:sp>
    </p:spTree>
    <p:extLst>
      <p:ext uri="{BB962C8B-B14F-4D97-AF65-F5344CB8AC3E}">
        <p14:creationId xmlns:p14="http://schemas.microsoft.com/office/powerpoint/2010/main" val="3073160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23</a:t>
            </a:fld>
            <a:endParaRPr lang="en-US" dirty="0"/>
          </a:p>
        </p:txBody>
      </p:sp>
    </p:spTree>
    <p:extLst>
      <p:ext uri="{BB962C8B-B14F-4D97-AF65-F5344CB8AC3E}">
        <p14:creationId xmlns:p14="http://schemas.microsoft.com/office/powerpoint/2010/main" val="133582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24</a:t>
            </a:fld>
            <a:endParaRPr lang="en-US" dirty="0"/>
          </a:p>
        </p:txBody>
      </p:sp>
    </p:spTree>
    <p:extLst>
      <p:ext uri="{BB962C8B-B14F-4D97-AF65-F5344CB8AC3E}">
        <p14:creationId xmlns:p14="http://schemas.microsoft.com/office/powerpoint/2010/main" val="111240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119774-DF44-47D7-BF2E-8BA259A2822F}" type="slidenum">
              <a:rPr lang="en-US" smtClean="0"/>
              <a:pPr/>
              <a:t>25</a:t>
            </a:fld>
            <a:endParaRPr lang="en-US" dirty="0"/>
          </a:p>
        </p:txBody>
      </p:sp>
    </p:spTree>
    <p:extLst>
      <p:ext uri="{BB962C8B-B14F-4D97-AF65-F5344CB8AC3E}">
        <p14:creationId xmlns:p14="http://schemas.microsoft.com/office/powerpoint/2010/main" val="432449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51040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CSK can help you start that conversation with your HCP</a:t>
            </a:r>
          </a:p>
        </p:txBody>
      </p:sp>
      <p:sp>
        <p:nvSpPr>
          <p:cNvPr id="4" name="Slide Number Placeholder 3"/>
          <p:cNvSpPr>
            <a:spLocks noGrp="1"/>
          </p:cNvSpPr>
          <p:nvPr>
            <p:ph type="sldNum" sz="quarter" idx="10"/>
          </p:nvPr>
        </p:nvSpPr>
        <p:spPr/>
        <p:txBody>
          <a:bodyPr/>
          <a:lstStyle/>
          <a:p>
            <a:fld id="{6F119774-DF44-47D7-BF2E-8BA259A2822F}" type="slidenum">
              <a:rPr lang="en-US" smtClean="0"/>
              <a:pPr/>
              <a:t>27</a:t>
            </a:fld>
            <a:endParaRPr lang="en-US" dirty="0"/>
          </a:p>
        </p:txBody>
      </p:sp>
    </p:spTree>
    <p:extLst>
      <p:ext uri="{BB962C8B-B14F-4D97-AF65-F5344CB8AC3E}">
        <p14:creationId xmlns:p14="http://schemas.microsoft.com/office/powerpoint/2010/main" val="354488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28</a:t>
            </a:fld>
            <a:endParaRPr lang="en-US" dirty="0"/>
          </a:p>
        </p:txBody>
      </p:sp>
    </p:spTree>
    <p:extLst>
      <p:ext uri="{BB962C8B-B14F-4D97-AF65-F5344CB8AC3E}">
        <p14:creationId xmlns:p14="http://schemas.microsoft.com/office/powerpoint/2010/main" val="87641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119774-DF44-47D7-BF2E-8BA259A2822F}" type="slidenum">
              <a:rPr lang="en-US" smtClean="0"/>
              <a:pPr/>
              <a:t>29</a:t>
            </a:fld>
            <a:endParaRPr lang="en-US" dirty="0"/>
          </a:p>
        </p:txBody>
      </p:sp>
    </p:spTree>
    <p:extLst>
      <p:ext uri="{BB962C8B-B14F-4D97-AF65-F5344CB8AC3E}">
        <p14:creationId xmlns:p14="http://schemas.microsoft.com/office/powerpoint/2010/main" val="234747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suggestions on pg. 8 of CSK</a:t>
            </a:r>
          </a:p>
          <a:p>
            <a:endParaRPr lang="en-US" dirty="0"/>
          </a:p>
          <a:p>
            <a:r>
              <a:rPr lang="en-US" dirty="0"/>
              <a:t>http://</a:t>
            </a:r>
            <a:r>
              <a:rPr lang="en-US" dirty="0" err="1"/>
              <a:t>www.caringinfo.org</a:t>
            </a:r>
            <a:r>
              <a:rPr lang="en-US" dirty="0"/>
              <a:t>/</a:t>
            </a:r>
          </a:p>
          <a:p>
            <a:r>
              <a:rPr lang="en-US" dirty="0"/>
              <a:t>ABA</a:t>
            </a:r>
          </a:p>
          <a:p>
            <a:r>
              <a:rPr lang="en-US" dirty="0"/>
              <a:t>AARP</a:t>
            </a:r>
          </a:p>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30</a:t>
            </a:fld>
            <a:endParaRPr lang="en-US" dirty="0"/>
          </a:p>
        </p:txBody>
      </p:sp>
    </p:spTree>
    <p:extLst>
      <p:ext uri="{BB962C8B-B14F-4D97-AF65-F5344CB8AC3E}">
        <p14:creationId xmlns:p14="http://schemas.microsoft.com/office/powerpoint/2010/main" val="253185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3</a:t>
            </a:fld>
            <a:endParaRPr lang="en-US" dirty="0"/>
          </a:p>
        </p:txBody>
      </p:sp>
    </p:spTree>
    <p:extLst>
      <p:ext uri="{BB962C8B-B14F-4D97-AF65-F5344CB8AC3E}">
        <p14:creationId xmlns:p14="http://schemas.microsoft.com/office/powerpoint/2010/main" val="165476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2326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r>
              <a:rPr lang="en-US" dirty="0"/>
              <a:t>We know that not every family looks or interacts like the Jennings! And more people could be having The Conversation to better insure that their wishes will be respected. Talking about our wishes will—we believe--narrow the gap between what we hope and what is happening. </a:t>
            </a:r>
          </a:p>
          <a:p>
            <a:r>
              <a:rPr lang="en-US" dirty="0"/>
              <a:t>For example, in study after study, we learn that 70% of Americans hope to die at home.</a:t>
            </a:r>
          </a:p>
          <a:p>
            <a:endParaRPr lang="en-US" dirty="0"/>
          </a:p>
          <a:p>
            <a:r>
              <a:rPr lang="en-US" b="1" dirty="0"/>
              <a:t>Note: </a:t>
            </a:r>
            <a:r>
              <a:rPr lang="en-US" dirty="0"/>
              <a:t>* These statistics come from a 2012 study from the California Healthcare Foundation on Californian’s attitudes and experiences with death and dying.</a:t>
            </a: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1690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r>
              <a:rPr lang="en-US" sz="1200" kern="1200" dirty="0">
                <a:solidFill>
                  <a:schemeClr val="tx1"/>
                </a:solidFill>
                <a:effectLst/>
                <a:latin typeface="+mn-lt"/>
                <a:ea typeface="+mn-ea"/>
                <a:cs typeface="+mn-cs"/>
              </a:rPr>
              <a:t>: In reality, though, 70% die elsewhere—in hospitals and nursing homes. This is not a judgement about whether one place is better than another. It is simply pointing to the gap between expectations and reality. Talking about our hopes and making plans accordingly may help narrow this gap.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notes you may use: Only 10% of Americans die suddenly. 90% of us will live with a chronic or advancing illness, or into old old age and see our deaths approaching from some way off. About 20% of us will spend our final 10 days in intensive care, undergoing invasive, expensive, and sometimes futile treatment.  Treatment some people may not have wanted if they could have spoken for themselves…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wish to add some humor: And, despite every innovative therapy, the mortality rate is still 100%! )</a:t>
            </a:r>
          </a:p>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8999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80% of Americans say they would like to talk with their doctors about their wishes for care at the end of life….</a:t>
            </a:r>
          </a:p>
        </p:txBody>
      </p:sp>
      <p:sp>
        <p:nvSpPr>
          <p:cNvPr id="4" name="Slide Number Placeholder 3"/>
          <p:cNvSpPr>
            <a:spLocks noGrp="1"/>
          </p:cNvSpPr>
          <p:nvPr>
            <p:ph type="sldNum" sz="quarter" idx="10"/>
          </p:nvPr>
        </p:nvSpPr>
        <p:spPr/>
        <p:txBody>
          <a:bodyPr/>
          <a:lstStyle/>
          <a:p>
            <a:fld id="{6F119774-DF44-47D7-BF2E-8BA259A2822F}" type="slidenum">
              <a:rPr lang="en-US" smtClean="0"/>
              <a:pPr/>
              <a:t>8</a:t>
            </a:fld>
            <a:endParaRPr lang="en-US" dirty="0"/>
          </a:p>
        </p:txBody>
      </p:sp>
    </p:spTree>
    <p:extLst>
      <p:ext uri="{BB962C8B-B14F-4D97-AF65-F5344CB8AC3E}">
        <p14:creationId xmlns:p14="http://schemas.microsoft.com/office/powerpoint/2010/main" val="138934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r>
              <a:rPr lang="en-US" dirty="0"/>
              <a:t>Yet, in Massachusetts (where TCP is based): only 17% have had a conversation with their health care providers</a:t>
            </a:r>
          </a:p>
        </p:txBody>
      </p:sp>
      <p:sp>
        <p:nvSpPr>
          <p:cNvPr id="4" name="Slide Number Placeholder 3"/>
          <p:cNvSpPr>
            <a:spLocks noGrp="1"/>
          </p:cNvSpPr>
          <p:nvPr>
            <p:ph type="sldNum" sz="quarter" idx="10"/>
          </p:nvPr>
        </p:nvSpPr>
        <p:spPr/>
        <p:txBody>
          <a:bodyPr/>
          <a:lstStyle/>
          <a:p>
            <a:fld id="{6F119774-DF44-47D7-BF2E-8BA259A2822F}" type="slidenum">
              <a:rPr lang="en-US" smtClean="0"/>
              <a:pPr/>
              <a:t>9</a:t>
            </a:fld>
            <a:endParaRPr lang="en-US" dirty="0"/>
          </a:p>
        </p:txBody>
      </p:sp>
    </p:spTree>
    <p:extLst>
      <p:ext uri="{BB962C8B-B14F-4D97-AF65-F5344CB8AC3E}">
        <p14:creationId xmlns:p14="http://schemas.microsoft.com/office/powerpoint/2010/main" val="136587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And in California, that number is less than 10%. From coast to coast, we can do better.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10</a:t>
            </a:fld>
            <a:endParaRPr lang="en-US" dirty="0"/>
          </a:p>
        </p:txBody>
      </p:sp>
    </p:spTree>
    <p:extLst>
      <p:ext uri="{BB962C8B-B14F-4D97-AF65-F5344CB8AC3E}">
        <p14:creationId xmlns:p14="http://schemas.microsoft.com/office/powerpoint/2010/main" val="2652613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sp>
        <p:nvSpPr>
          <p:cNvPr id="2" name="Title 1"/>
          <p:cNvSpPr>
            <a:spLocks noGrp="1"/>
          </p:cNvSpPr>
          <p:nvPr>
            <p:ph type="ctrTitle"/>
          </p:nvPr>
        </p:nvSpPr>
        <p:spPr>
          <a:xfrm>
            <a:off x="2057400" y="1970927"/>
            <a:ext cx="4724400" cy="2086725"/>
          </a:xfrm>
          <a:noFill/>
          <a:ln>
            <a:noFill/>
          </a:ln>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2030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97170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3"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288781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83455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62" y="1807779"/>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grpSp>
        <p:nvGrpSpPr>
          <p:cNvPr id="14" name="Group 13"/>
          <p:cNvGrpSpPr/>
          <p:nvPr userDrawn="1"/>
        </p:nvGrpSpPr>
        <p:grpSpPr>
          <a:xfrm>
            <a:off x="5173562" y="1807779"/>
            <a:ext cx="3389743" cy="3389743"/>
            <a:chOff x="5013278" y="1883978"/>
            <a:chExt cx="3389743" cy="3389743"/>
          </a:xfrm>
        </p:grpSpPr>
        <p:sp>
          <p:nvSpPr>
            <p:cNvPr id="20" name="Oval 19"/>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4"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5"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7"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8" name="Title 1"/>
          <p:cNvSpPr>
            <a:spLocks noGrp="1"/>
          </p:cNvSpPr>
          <p:nvPr>
            <p:ph type="title"/>
          </p:nvPr>
        </p:nvSpPr>
        <p:spPr>
          <a:xfrm>
            <a:off x="457200" y="415635"/>
            <a:ext cx="8229600" cy="762000"/>
          </a:xfrm>
        </p:spPr>
        <p:txBody>
          <a:bodyPr/>
          <a:lstStyle/>
          <a:p>
            <a:r>
              <a:rPr lang="en-US"/>
              <a:t>Click to edit Master title style</a:t>
            </a:r>
          </a:p>
        </p:txBody>
      </p:sp>
      <p:sp>
        <p:nvSpPr>
          <p:cNvPr id="29"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3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4740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1330242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85572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55069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1"/>
            <a:ext cx="4800600" cy="4419601"/>
          </a:xfrm>
        </p:spPr>
        <p:txBody>
          <a:bodyPr>
            <a:normAutofit/>
          </a:bodyPr>
          <a:lstStyle>
            <a:lvl1pPr marL="0" indent="0">
              <a:spcBef>
                <a:spcPts val="0"/>
              </a:spcBef>
              <a:buFont typeface="Arial" pitchFamily="34" charset="0"/>
              <a:buNone/>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04082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solidFill>
                <a:srgbClr val="45545F"/>
              </a:solidFill>
            </a:endParaRPr>
          </a:p>
          <a:p>
            <a:pPr>
              <a:defRPr/>
            </a:pPr>
            <a:endParaRPr lang="en-US">
              <a:solidFill>
                <a:srgbClr val="45545F"/>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a:solidFill>
                <a:srgbClr val="777779"/>
              </a:solidFill>
            </a:endParaRPr>
          </a:p>
          <a:p>
            <a:pPr>
              <a:defRPr/>
            </a:pPr>
            <a:fld id="{F54EDB7C-FE02-4D47-99F8-542D363E3A4B}"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21633229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
        <p:nvSpPr>
          <p:cNvPr id="2" name="Title 1"/>
          <p:cNvSpPr>
            <a:spLocks noGrp="1"/>
          </p:cNvSpPr>
          <p:nvPr>
            <p:ph type="ctrTitle"/>
          </p:nvPr>
        </p:nvSpPr>
        <p:spPr>
          <a:xfrm>
            <a:off x="2057400" y="1970925"/>
            <a:ext cx="4724400" cy="2086725"/>
          </a:xfrm>
          <a:noFill/>
          <a:ln>
            <a:noFill/>
          </a:ln>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290705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5635"/>
            <a:ext cx="8229600" cy="1413166"/>
          </a:xfrm>
        </p:spPr>
        <p:txBody>
          <a:bodyPr/>
          <a:lstStyle/>
          <a:p>
            <a:r>
              <a:rPr lang="en-US" dirty="0"/>
              <a:t>Click to edit Master title style</a:t>
            </a:r>
          </a:p>
        </p:txBody>
      </p:sp>
      <p:sp>
        <p:nvSpPr>
          <p:cNvPr id="3" name="Content Placeholder 2"/>
          <p:cNvSpPr>
            <a:spLocks noGrp="1"/>
          </p:cNvSpPr>
          <p:nvPr>
            <p:ph idx="1"/>
          </p:nvPr>
        </p:nvSpPr>
        <p:spPr>
          <a:xfrm>
            <a:off x="457200" y="2057400"/>
            <a:ext cx="8229600" cy="381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dirty="0"/>
              <a:t>Click to edit Master text styles</a:t>
            </a:r>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pic>
        <p:nvPicPr>
          <p:cNvPr id="7" name="Picture 6" descr="IHI_Symbol.png"/>
          <p:cNvPicPr>
            <a:picLocks noChangeAspect="1"/>
          </p:cNvPicPr>
          <p:nvPr userDrawn="1"/>
        </p:nvPicPr>
        <p:blipFill>
          <a:blip r:embed="rId4"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endParaRPr lang="en-US" dirty="0"/>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userDrawn="1"/>
        </p:nvPicPr>
        <p:blipFill>
          <a:blip r:embed="rId4" cstate="print"/>
          <a:stretch>
            <a:fillRect/>
          </a:stretch>
        </p:blipFill>
        <p:spPr>
          <a:xfrm>
            <a:off x="4724400" y="1600200"/>
            <a:ext cx="4267200" cy="3953636"/>
          </a:xfrm>
          <a:prstGeom prst="rect">
            <a:avLst/>
          </a:prstGeom>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1550752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and Circle Graphic">
    <p:spTree>
      <p:nvGrpSpPr>
        <p:cNvPr id="1" name=""/>
        <p:cNvGrpSpPr/>
        <p:nvPr/>
      </p:nvGrpSpPr>
      <p:grpSpPr>
        <a:xfrm>
          <a:off x="0" y="0"/>
          <a:ext cx="0" cy="0"/>
          <a:chOff x="0" y="0"/>
          <a:chExt cx="0" cy="0"/>
        </a:xfrm>
      </p:grpSpPr>
      <p:grpSp>
        <p:nvGrpSpPr>
          <p:cNvPr id="19" name="Group 18"/>
          <p:cNvGrpSpPr/>
          <p:nvPr userDrawn="1"/>
        </p:nvGrpSpPr>
        <p:grpSpPr>
          <a:xfrm>
            <a:off x="5173559" y="1807778"/>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12"/>
          <p:cNvSpPr>
            <a:spLocks noGrp="1"/>
          </p:cNvSpPr>
          <p:nvPr userDrawn="1">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7" name="Text Placeholder 12"/>
          <p:cNvSpPr>
            <a:spLocks noGrp="1"/>
          </p:cNvSpPr>
          <p:nvPr userDrawn="1">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6" name="Text Placeholder 12"/>
          <p:cNvSpPr>
            <a:spLocks noGrp="1"/>
          </p:cNvSpPr>
          <p:nvPr userDrawn="1">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3" name="Text Placeholder 12"/>
          <p:cNvSpPr>
            <a:spLocks noGrp="1"/>
          </p:cNvSpPr>
          <p:nvPr userDrawn="1">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2" name="Title 1"/>
          <p:cNvSpPr>
            <a:spLocks noGrp="1"/>
          </p:cNvSpPr>
          <p:nvPr userDrawn="1">
            <p:ph type="title"/>
          </p:nvPr>
        </p:nvSpPr>
        <p:spPr/>
        <p:txBody>
          <a:bodyPr/>
          <a:lstStyle/>
          <a:p>
            <a:r>
              <a:rPr lang="en-US"/>
              <a:t>Click to edit Master title style</a:t>
            </a:r>
          </a:p>
        </p:txBody>
      </p:sp>
      <p:sp>
        <p:nvSpPr>
          <p:cNvPr id="8" name="Slide Number Placeholder 2"/>
          <p:cNvSpPr>
            <a:spLocks noGrp="1"/>
          </p:cNvSpPr>
          <p:nvPr userDrawn="1">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14"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7" name="Rectangle 6"/>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endParaRPr lang="en-US" dirty="0"/>
          </a:p>
        </p:txBody>
      </p:sp>
      <p:pic>
        <p:nvPicPr>
          <p:cNvPr id="10" name="Picture 2"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529" y="6176418"/>
            <a:ext cx="3128005" cy="6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with Pictu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0"/>
            <a:ext cx="4800600" cy="4419601"/>
          </a:xfrm>
        </p:spPr>
        <p:txBody>
          <a:bodyPr>
            <a:normAutofit/>
          </a:bodyPr>
          <a:lstStyle>
            <a:lvl1pPr marL="347472" indent="-347472">
              <a:spcBef>
                <a:spcPts val="576"/>
              </a:spcBef>
              <a:buFontTx/>
              <a:buBlip>
                <a:blip r:embed="rId2"/>
              </a:buBlip>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dirty="0"/>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endParaRPr lang="en-US" dirty="0"/>
          </a:p>
        </p:txBody>
      </p:sp>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3"/>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821352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415635"/>
            <a:ext cx="8229600" cy="1413167"/>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1"/>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176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81540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endParaRPr lang="en-US" dirty="0"/>
          </a:p>
          <a:p>
            <a:endParaRPr lang="en-US" dirty="0"/>
          </a:p>
        </p:txBody>
      </p:sp>
      <p:sp>
        <p:nvSpPr>
          <p:cNvPr id="3" name="Rectangle 10"/>
          <p:cNvSpPr>
            <a:spLocks noGrp="1" noChangeArrowheads="1"/>
          </p:cNvSpPr>
          <p:nvPr>
            <p:ph type="sldNum" sz="quarter" idx="11"/>
          </p:nvPr>
        </p:nvSpPr>
        <p:spPr>
          <a:ln/>
        </p:spPr>
        <p:txBody>
          <a:bodyPr/>
          <a:lstStyle>
            <a:lvl1pPr>
              <a:defRPr/>
            </a:lvl1pPr>
          </a:lstStyle>
          <a:p>
            <a:endParaRPr lang="en-US" dirty="0"/>
          </a:p>
          <a:p>
            <a:fld id="{24C39964-AEF8-4218-8D6D-948974DE2C5E}" type="slidenum">
              <a:rPr lang="en-US"/>
              <a:pPr/>
              <a:t>‹#›</a:t>
            </a:fld>
            <a:endParaRPr lang="en-US" dirty="0"/>
          </a:p>
        </p:txBody>
      </p:sp>
    </p:spTree>
    <p:extLst>
      <p:ext uri="{BB962C8B-B14F-4D97-AF65-F5344CB8AC3E}">
        <p14:creationId xmlns:p14="http://schemas.microsoft.com/office/powerpoint/2010/main" val="239090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7"/>
            <a:ext cx="4724400" cy="2086725"/>
          </a:xfrm>
          <a:noFill/>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9" name="Picture 8"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96338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77127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5635"/>
            <a:ext cx="82296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3"/>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60985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3" name="Content Placeholder 2"/>
          <p:cNvSpPr>
            <a:spLocks noGrp="1"/>
          </p:cNvSpPr>
          <p:nvPr>
            <p:ph idx="1"/>
          </p:nvPr>
        </p:nvSpPr>
        <p:spPr>
          <a:xfrm>
            <a:off x="4343400" y="1447801"/>
            <a:ext cx="4343400" cy="4419601"/>
          </a:xfrm>
        </p:spPr>
        <p:txBody>
          <a:bodyPr>
            <a:normAutofit/>
          </a:bodyPr>
          <a:lstStyle>
            <a:lvl1pPr marL="0" indent="0">
              <a:spcBef>
                <a:spcPts val="0"/>
              </a:spcBef>
              <a:buFont typeface="Arial" pitchFamily="34" charset="0"/>
              <a:buNone/>
              <a:defRPr sz="2800">
                <a:solidFill>
                  <a:srgbClr val="009EC2"/>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0560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lvl1pPr>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pic>
        <p:nvPicPr>
          <p:cNvPr id="7" name="Picture 6" descr="IHI_Symbol.png"/>
          <p:cNvPicPr>
            <a:picLocks noChangeAspect="1"/>
          </p:cNvPicPr>
          <p:nvPr/>
        </p:nvPicPr>
        <p:blipFill>
          <a:blip r:embed="rId3" cstate="print"/>
          <a:stretch>
            <a:fillRect/>
          </a:stretch>
        </p:blipFill>
        <p:spPr>
          <a:xfrm>
            <a:off x="8241224" y="6224158"/>
            <a:ext cx="438652" cy="432955"/>
          </a:xfrm>
          <a:prstGeom prst="rect">
            <a:avLst/>
          </a:prstGeom>
        </p:spPr>
      </p:pic>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3"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106426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HI_Symbol.png"/>
          <p:cNvPicPr>
            <a:picLocks noChangeAspect="1"/>
          </p:cNvPicPr>
          <p:nvPr/>
        </p:nvPicPr>
        <p:blipFill>
          <a:blip r:embed="rId41" cstate="print"/>
          <a:stretch>
            <a:fillRect/>
          </a:stretch>
        </p:blipFill>
        <p:spPr>
          <a:xfrm>
            <a:off x="8241224" y="6224158"/>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Picture 6" descr="IHI_Symbol.png"/>
          <p:cNvPicPr>
            <a:picLocks noChangeAspect="1"/>
          </p:cNvPicPr>
          <p:nvPr/>
        </p:nvPicPr>
        <p:blipFill>
          <a:blip r:embed="rId41" cstate="print"/>
          <a:stretch>
            <a:fillRect/>
          </a:stretch>
        </p:blipFill>
        <p:spPr>
          <a:xfrm>
            <a:off x="8241224" y="6224158"/>
            <a:ext cx="438652" cy="432955"/>
          </a:xfrm>
          <a:prstGeom prst="rect">
            <a:avLst/>
          </a:prstGeom>
        </p:spPr>
      </p:pic>
      <p:cxnSp>
        <p:nvCxnSpPr>
          <p:cNvPr id="11" name="Straight Connector 10"/>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4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43587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6" r:id="rId18"/>
    <p:sldLayoutId id="2147483649" r:id="rId19"/>
    <p:sldLayoutId id="2147483660" r:id="rId20"/>
    <p:sldLayoutId id="2147483661" r:id="rId21"/>
    <p:sldLayoutId id="2147483662" r:id="rId22"/>
    <p:sldLayoutId id="2147483695" r:id="rId23"/>
    <p:sldLayoutId id="2147483663" r:id="rId24"/>
    <p:sldLayoutId id="2147483665" r:id="rId25"/>
    <p:sldLayoutId id="2147483666" r:id="rId26"/>
    <p:sldLayoutId id="2147483696" r:id="rId27"/>
    <p:sldLayoutId id="2147483690" r:id="rId28"/>
    <p:sldLayoutId id="2147483667" r:id="rId29"/>
    <p:sldLayoutId id="2147483687" r:id="rId30"/>
    <p:sldLayoutId id="2147483689" r:id="rId31"/>
    <p:sldLayoutId id="2147483693" r:id="rId32"/>
    <p:sldLayoutId id="2147483694" r:id="rId33"/>
    <p:sldLayoutId id="2147483668" r:id="rId34"/>
    <p:sldLayoutId id="2147483812" r:id="rId35"/>
    <p:sldLayoutId id="2147483813" r:id="rId36"/>
    <p:sldLayoutId id="2147483869" r:id="rId37"/>
    <p:sldLayoutId id="2147483870" r:id="rId38"/>
  </p:sldLayoutIdLst>
  <p:hf hdr="0" ftr="0" dt="0"/>
  <p:txStyles>
    <p:title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43"/>
        </a:buBlip>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3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hyperlink" Target="https://youtu.be/J1r0Xbh0UVo"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226654"/>
            <a:ext cx="7010400" cy="830997"/>
          </a:xfrm>
        </p:spPr>
        <p:txBody>
          <a:bodyPr/>
          <a:lstStyle/>
          <a:p>
            <a:pPr>
              <a:tabLst>
                <a:tab pos="733425" algn="l"/>
              </a:tabLst>
            </a:pPr>
            <a:r>
              <a:rPr lang="en-US" sz="6000" dirty="0"/>
              <a:t>Death Over Dinner</a:t>
            </a:r>
          </a:p>
        </p:txBody>
      </p:sp>
      <p:sp>
        <p:nvSpPr>
          <p:cNvPr id="6" name="Subtitle 5"/>
          <p:cNvSpPr>
            <a:spLocks noGrp="1"/>
          </p:cNvSpPr>
          <p:nvPr>
            <p:ph type="subTitle" idx="1"/>
          </p:nvPr>
        </p:nvSpPr>
        <p:spPr>
          <a:xfrm>
            <a:off x="1219200" y="4038600"/>
            <a:ext cx="6019800" cy="857250"/>
          </a:xfrm>
        </p:spPr>
        <p:txBody>
          <a:bodyPr>
            <a:normAutofit/>
          </a:bodyPr>
          <a:lstStyle/>
          <a:p>
            <a:r>
              <a:rPr lang="en-US" sz="1900" dirty="0"/>
              <a:t>Why should college students should care about </a:t>
            </a:r>
            <a:r>
              <a:rPr lang="en-US" sz="1900" b="1" dirty="0"/>
              <a:t>advance care planning</a:t>
            </a:r>
            <a:r>
              <a:rPr lang="en-US" sz="1900" dirty="0"/>
              <a:t>?</a:t>
            </a:r>
          </a:p>
        </p:txBody>
      </p:sp>
      <p:sp>
        <p:nvSpPr>
          <p:cNvPr id="7" name="Text Placeholder 6"/>
          <p:cNvSpPr>
            <a:spLocks noGrp="1"/>
          </p:cNvSpPr>
          <p:nvPr>
            <p:ph type="body" sz="quarter" idx="10"/>
          </p:nvPr>
        </p:nvSpPr>
        <p:spPr/>
        <p:txBody>
          <a:bodyPr/>
          <a:lstStyle/>
          <a:p>
            <a:r>
              <a:rPr lang="en-US" dirty="0"/>
              <a:t>DATE</a:t>
            </a:r>
          </a:p>
        </p:txBody>
      </p:sp>
      <p:sp>
        <p:nvSpPr>
          <p:cNvPr id="9" name="Content Placeholder 8"/>
          <p:cNvSpPr>
            <a:spLocks noGrp="1"/>
          </p:cNvSpPr>
          <p:nvPr>
            <p:ph sz="quarter" idx="12"/>
          </p:nvPr>
        </p:nvSpPr>
        <p:spPr/>
        <p:txBody>
          <a:bodyPr/>
          <a:lstStyle/>
          <a:p>
            <a:r>
              <a:rPr lang="en-US" dirty="0"/>
              <a:t>PRESENTER NAMES</a:t>
            </a:r>
          </a:p>
        </p:txBody>
      </p:sp>
      <p:sp>
        <p:nvSpPr>
          <p:cNvPr id="4" name="Slide Number Placeholder 3"/>
          <p:cNvSpPr>
            <a:spLocks noGrp="1"/>
          </p:cNvSpPr>
          <p:nvPr>
            <p:ph type="sldNum" sz="quarter" idx="4294967295"/>
          </p:nvPr>
        </p:nvSpPr>
        <p:spPr>
          <a:xfrm>
            <a:off x="8591550" y="320675"/>
            <a:ext cx="552450" cy="365125"/>
          </a:xfrm>
        </p:spPr>
        <p:txBody>
          <a:bodyPr/>
          <a:lstStyle/>
          <a:p>
            <a:fld id="{144970FF-6123-42CA-A003-B0DD987502E2}" type="slidenum">
              <a:rPr lang="en-US" smtClean="0">
                <a:solidFill>
                  <a:srgbClr val="8C9BA3"/>
                </a:solidFill>
              </a:rPr>
              <a:pPr/>
              <a:t>1</a:t>
            </a:fld>
            <a:endParaRPr lang="en-US" dirty="0">
              <a:solidFill>
                <a:srgbClr val="8C9BA3"/>
              </a:solidFill>
            </a:endParaRPr>
          </a:p>
        </p:txBody>
      </p:sp>
    </p:spTree>
    <p:extLst>
      <p:ext uri="{BB962C8B-B14F-4D97-AF65-F5344CB8AC3E}">
        <p14:creationId xmlns:p14="http://schemas.microsoft.com/office/powerpoint/2010/main" val="221070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633C3A-0740-43FA-9521-B455C9B2AD6D}"/>
              </a:ext>
            </a:extLst>
          </p:cNvPr>
          <p:cNvGrpSpPr/>
          <p:nvPr/>
        </p:nvGrpSpPr>
        <p:grpSpPr>
          <a:xfrm rot="571785">
            <a:off x="3911508" y="788771"/>
            <a:ext cx="1509765" cy="2057400"/>
            <a:chOff x="3352800" y="756805"/>
            <a:chExt cx="1509765" cy="2057400"/>
          </a:xfrm>
        </p:grpSpPr>
        <p:sp>
          <p:nvSpPr>
            <p:cNvPr id="6" name="Rectangle 5">
              <a:extLst>
                <a:ext uri="{FF2B5EF4-FFF2-40B4-BE49-F238E27FC236}">
                  <a16:creationId xmlns:a16="http://schemas.microsoft.com/office/drawing/2014/main" id="{5EFF7B10-CD2E-4CBF-A225-92882A05F8A1}"/>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E3953C9-2FE1-400A-BA41-16B74DC0BE02}"/>
                </a:ext>
              </a:extLst>
            </p:cNvPr>
            <p:cNvSpPr/>
            <p:nvPr/>
          </p:nvSpPr>
          <p:spPr>
            <a:xfrm>
              <a:off x="3354833" y="867668"/>
              <a:ext cx="1507732" cy="178510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w="0"/>
                  <a:solidFill>
                    <a:srgbClr val="DFE0CE">
                      <a:lumMod val="10000"/>
                    </a:srgbClr>
                  </a:solidFill>
                  <a:effectLst/>
                  <a:uLnTx/>
                  <a:uFillTx/>
                  <a:latin typeface="Arial"/>
                  <a:ea typeface="+mn-ea"/>
                  <a:cs typeface="+mn-cs"/>
                </a:rPr>
                <a:t>7</a:t>
              </a:r>
            </a:p>
          </p:txBody>
        </p:sp>
      </p:grpSp>
      <p:grpSp>
        <p:nvGrpSpPr>
          <p:cNvPr id="8" name="Group 7">
            <a:extLst>
              <a:ext uri="{FF2B5EF4-FFF2-40B4-BE49-F238E27FC236}">
                <a16:creationId xmlns:a16="http://schemas.microsoft.com/office/drawing/2014/main" id="{D3189F1D-2395-492C-8117-4B0406E839D7}"/>
              </a:ext>
            </a:extLst>
          </p:cNvPr>
          <p:cNvGrpSpPr/>
          <p:nvPr/>
        </p:nvGrpSpPr>
        <p:grpSpPr>
          <a:xfrm>
            <a:off x="5440540" y="761854"/>
            <a:ext cx="1507732" cy="2057400"/>
            <a:chOff x="5253465" y="606649"/>
            <a:chExt cx="1507732" cy="2057400"/>
          </a:xfrm>
        </p:grpSpPr>
        <p:sp>
          <p:nvSpPr>
            <p:cNvPr id="9" name="Rectangle 8">
              <a:extLst>
                <a:ext uri="{FF2B5EF4-FFF2-40B4-BE49-F238E27FC236}">
                  <a16:creationId xmlns:a16="http://schemas.microsoft.com/office/drawing/2014/main" id="{B24FDD2F-E3EC-45EB-A689-3288B29B466C}"/>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49E0671-0204-43BC-83C5-9062D35511CE}"/>
                </a:ext>
              </a:extLst>
            </p:cNvPr>
            <p:cNvSpPr/>
            <p:nvPr/>
          </p:nvSpPr>
          <p:spPr>
            <a:xfrm rot="21073668">
              <a:off x="5253465" y="760428"/>
              <a:ext cx="1507732" cy="178510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w="0"/>
                  <a:solidFill>
                    <a:srgbClr val="DFE0CE">
                      <a:lumMod val="10000"/>
                    </a:srgbClr>
                  </a:solidFill>
                  <a:effectLst/>
                  <a:uLnTx/>
                  <a:uFillTx/>
                  <a:latin typeface="Arial"/>
                  <a:ea typeface="+mn-ea"/>
                  <a:cs typeface="+mn-cs"/>
                </a:rPr>
                <a:t>%</a:t>
              </a:r>
            </a:p>
          </p:txBody>
        </p:sp>
      </p:grpSp>
      <p:pic>
        <p:nvPicPr>
          <p:cNvPr id="17" name="Graphic 16" descr="Stethoscope">
            <a:extLst>
              <a:ext uri="{FF2B5EF4-FFF2-40B4-BE49-F238E27FC236}">
                <a16:creationId xmlns:a16="http://schemas.microsoft.com/office/drawing/2014/main" id="{CDE96C5A-BBA6-4087-AD20-11AADA929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3429000"/>
            <a:ext cx="2209800" cy="2209800"/>
          </a:xfrm>
          <a:prstGeom prst="rect">
            <a:avLst/>
          </a:prstGeom>
        </p:spPr>
      </p:pic>
      <p:sp>
        <p:nvSpPr>
          <p:cNvPr id="18" name="TextBox 17">
            <a:extLst>
              <a:ext uri="{FF2B5EF4-FFF2-40B4-BE49-F238E27FC236}">
                <a16:creationId xmlns:a16="http://schemas.microsoft.com/office/drawing/2014/main" id="{D9BBBB1C-7033-40F0-BF6B-9C155BF2CCC7}"/>
              </a:ext>
            </a:extLst>
          </p:cNvPr>
          <p:cNvSpPr txBox="1"/>
          <p:nvPr/>
        </p:nvSpPr>
        <p:spPr>
          <a:xfrm>
            <a:off x="2971800" y="4267200"/>
            <a:ext cx="5181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HAVE HAD A CONVERSATION WITH THEIR DOCTORS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grpSp>
        <p:nvGrpSpPr>
          <p:cNvPr id="2" name="Group 1">
            <a:extLst>
              <a:ext uri="{FF2B5EF4-FFF2-40B4-BE49-F238E27FC236}">
                <a16:creationId xmlns:a16="http://schemas.microsoft.com/office/drawing/2014/main" id="{8ADDD9A1-EA77-41CD-BFD3-4ECDB6DE9B41}"/>
              </a:ext>
            </a:extLst>
          </p:cNvPr>
          <p:cNvGrpSpPr/>
          <p:nvPr/>
        </p:nvGrpSpPr>
        <p:grpSpPr>
          <a:xfrm>
            <a:off x="1208615" y="647509"/>
            <a:ext cx="1932210" cy="2424829"/>
            <a:chOff x="1092070" y="710065"/>
            <a:chExt cx="1932210" cy="2424829"/>
          </a:xfrm>
        </p:grpSpPr>
        <p:pic>
          <p:nvPicPr>
            <p:cNvPr id="1026" name="Picture 2" descr="Related image">
              <a:extLst>
                <a:ext uri="{FF2B5EF4-FFF2-40B4-BE49-F238E27FC236}">
                  <a16:creationId xmlns:a16="http://schemas.microsoft.com/office/drawing/2014/main" id="{D9F90EC3-B7A0-407E-BBB3-C379321D62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070" y="811104"/>
              <a:ext cx="1932210" cy="22214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3B2AFDE-857F-457B-B981-08AA44E39767}"/>
                </a:ext>
              </a:extLst>
            </p:cNvPr>
            <p:cNvSpPr/>
            <p:nvPr/>
          </p:nvSpPr>
          <p:spPr>
            <a:xfrm rot="2989253">
              <a:off x="782733" y="1599314"/>
              <a:ext cx="2424829"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DB6C27"/>
                  </a:solidFill>
                  <a:effectLst>
                    <a:outerShdw blurRad="12700" dist="38100" dir="2700000" algn="tl" rotWithShape="0">
                      <a:schemeClr val="bg1">
                        <a:lumMod val="50000"/>
                      </a:schemeClr>
                    </a:outerShdw>
                  </a:effectLst>
                </a:rPr>
                <a:t>California</a:t>
              </a:r>
            </a:p>
          </p:txBody>
        </p:sp>
      </p:grpSp>
    </p:spTree>
    <p:extLst>
      <p:ext uri="{BB962C8B-B14F-4D97-AF65-F5344CB8AC3E}">
        <p14:creationId xmlns:p14="http://schemas.microsoft.com/office/powerpoint/2010/main" val="407423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0A566E-3FFA-4AEA-92D8-28AC0D6AE2C4}"/>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6840CF-D64B-41C3-88C0-432D12F2B100}"/>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9</a:t>
            </a:r>
            <a:endParaRPr lang="en-US" sz="11000" b="1" cap="none" spc="0" dirty="0">
              <a:ln w="0"/>
              <a:solidFill>
                <a:schemeClr val="accent6">
                  <a:lumMod val="10000"/>
                </a:schemeClr>
              </a:solidFill>
            </a:endParaRPr>
          </a:p>
        </p:txBody>
      </p:sp>
      <p:grpSp>
        <p:nvGrpSpPr>
          <p:cNvPr id="11" name="Group 10">
            <a:extLst>
              <a:ext uri="{FF2B5EF4-FFF2-40B4-BE49-F238E27FC236}">
                <a16:creationId xmlns:a16="http://schemas.microsoft.com/office/drawing/2014/main" id="{FAD8E385-7E4A-4F15-8871-3ACA969EFFCA}"/>
              </a:ext>
            </a:extLst>
          </p:cNvPr>
          <p:cNvGrpSpPr/>
          <p:nvPr/>
        </p:nvGrpSpPr>
        <p:grpSpPr>
          <a:xfrm rot="571785">
            <a:off x="3911508" y="788771"/>
            <a:ext cx="1509765" cy="2057400"/>
            <a:chOff x="3352800" y="756805"/>
            <a:chExt cx="1509765" cy="2057400"/>
          </a:xfrm>
        </p:grpSpPr>
        <p:sp>
          <p:nvSpPr>
            <p:cNvPr id="13" name="Rectangle 12">
              <a:extLst>
                <a:ext uri="{FF2B5EF4-FFF2-40B4-BE49-F238E27FC236}">
                  <a16:creationId xmlns:a16="http://schemas.microsoft.com/office/drawing/2014/main" id="{5801EB35-AAE2-41FE-A219-4BCED53AA095}"/>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DBAC56-5FF3-4E1D-AA37-B69BB9036F66}"/>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2</a:t>
              </a:r>
              <a:endParaRPr lang="en-US" sz="11000" b="1" cap="none" spc="0" dirty="0">
                <a:ln w="0"/>
                <a:solidFill>
                  <a:schemeClr val="accent6">
                    <a:lumMod val="10000"/>
                  </a:schemeClr>
                </a:solidFill>
              </a:endParaRPr>
            </a:p>
          </p:txBody>
        </p:sp>
      </p:grpSp>
      <p:grpSp>
        <p:nvGrpSpPr>
          <p:cNvPr id="17" name="Group 16">
            <a:extLst>
              <a:ext uri="{FF2B5EF4-FFF2-40B4-BE49-F238E27FC236}">
                <a16:creationId xmlns:a16="http://schemas.microsoft.com/office/drawing/2014/main" id="{21BA3635-C363-4A0D-8591-AC9204EAC5B7}"/>
              </a:ext>
            </a:extLst>
          </p:cNvPr>
          <p:cNvGrpSpPr/>
          <p:nvPr/>
        </p:nvGrpSpPr>
        <p:grpSpPr>
          <a:xfrm>
            <a:off x="5440540" y="761854"/>
            <a:ext cx="1507732" cy="2057400"/>
            <a:chOff x="5253465" y="606649"/>
            <a:chExt cx="1507732" cy="2057400"/>
          </a:xfrm>
        </p:grpSpPr>
        <p:sp>
          <p:nvSpPr>
            <p:cNvPr id="18" name="Rectangle 17">
              <a:extLst>
                <a:ext uri="{FF2B5EF4-FFF2-40B4-BE49-F238E27FC236}">
                  <a16:creationId xmlns:a16="http://schemas.microsoft.com/office/drawing/2014/main" id="{22F33695-530A-4B6A-9D87-FE69F60D744B}"/>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7B3D7A-3F23-4505-B848-9F9BE4B494BE}"/>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2" name="Speech Bubble: Rectangle with Corners Rounded 1">
            <a:extLst>
              <a:ext uri="{FF2B5EF4-FFF2-40B4-BE49-F238E27FC236}">
                <a16:creationId xmlns:a16="http://schemas.microsoft.com/office/drawing/2014/main" id="{0211D823-9845-41E0-8282-2B25666AA9DA}"/>
              </a:ext>
            </a:extLst>
          </p:cNvPr>
          <p:cNvSpPr/>
          <p:nvPr/>
        </p:nvSpPr>
        <p:spPr>
          <a:xfrm>
            <a:off x="1464988" y="3515733"/>
            <a:ext cx="6400800" cy="1676400"/>
          </a:xfrm>
          <a:prstGeom prst="wedgeRoundRectCallout">
            <a:avLst>
              <a:gd name="adj1" fmla="val -45166"/>
              <a:gd name="adj2" fmla="val 103859"/>
              <a:gd name="adj3" fmla="val 16667"/>
            </a:avLst>
          </a:prstGeom>
          <a:solidFill>
            <a:srgbClr val="DB6C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DA028-8938-4A4C-A14D-A9D41EE7963D}"/>
              </a:ext>
            </a:extLst>
          </p:cNvPr>
          <p:cNvSpPr txBox="1"/>
          <p:nvPr/>
        </p:nvSpPr>
        <p:spPr>
          <a:xfrm>
            <a:off x="1464988" y="3753768"/>
            <a:ext cx="6400800" cy="1200329"/>
          </a:xfrm>
          <a:prstGeom prst="rect">
            <a:avLst/>
          </a:prstGeom>
          <a:noFill/>
        </p:spPr>
        <p:txBody>
          <a:bodyPr wrap="square" rtlCol="0">
            <a:spAutoFit/>
          </a:bodyPr>
          <a:lstStyle/>
          <a:p>
            <a:pPr algn="ctr"/>
            <a:r>
              <a:rPr lang="en-US" sz="2400" dirty="0">
                <a:solidFill>
                  <a:srgbClr val="FFFFFF"/>
                </a:solidFill>
                <a:latin typeface="Arial Black" panose="020B0A04020102020204" pitchFamily="34" charset="0"/>
              </a:rPr>
              <a:t>THINK IT’S IMPORTANT </a:t>
            </a:r>
          </a:p>
          <a:p>
            <a:pPr algn="ctr"/>
            <a:r>
              <a:rPr lang="en-US" sz="2400" dirty="0">
                <a:solidFill>
                  <a:srgbClr val="FFFFFF"/>
                </a:solidFill>
                <a:latin typeface="Arial Black" panose="020B0A04020102020204" pitchFamily="34" charset="0"/>
              </a:rPr>
              <a:t>TO HAVE END-OF-LIFE CONVERSATIONS </a:t>
            </a:r>
          </a:p>
        </p:txBody>
      </p:sp>
    </p:spTree>
    <p:extLst>
      <p:ext uri="{BB962C8B-B14F-4D97-AF65-F5344CB8AC3E}">
        <p14:creationId xmlns:p14="http://schemas.microsoft.com/office/powerpoint/2010/main" val="51367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8395D7-7C80-4F8B-8C8A-210B35A26EC6}"/>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3D2FF3-7B69-4099-805B-B223232AA1A1}"/>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3</a:t>
            </a:r>
            <a:endParaRPr lang="en-US" sz="11000" b="1" cap="none" spc="0" dirty="0">
              <a:ln w="0"/>
              <a:solidFill>
                <a:schemeClr val="accent6">
                  <a:lumMod val="10000"/>
                </a:schemeClr>
              </a:solidFill>
            </a:endParaRPr>
          </a:p>
        </p:txBody>
      </p:sp>
      <p:sp>
        <p:nvSpPr>
          <p:cNvPr id="22" name="Speech Bubble: Rectangle with Corners Rounded 21">
            <a:extLst>
              <a:ext uri="{FF2B5EF4-FFF2-40B4-BE49-F238E27FC236}">
                <a16:creationId xmlns:a16="http://schemas.microsoft.com/office/drawing/2014/main" id="{C59EE71E-CD64-48A1-ABA5-A35E6CBBC44B}"/>
              </a:ext>
            </a:extLst>
          </p:cNvPr>
          <p:cNvSpPr/>
          <p:nvPr/>
        </p:nvSpPr>
        <p:spPr>
          <a:xfrm>
            <a:off x="1464988" y="3515733"/>
            <a:ext cx="6400800" cy="1676400"/>
          </a:xfrm>
          <a:prstGeom prst="wedgeRoundRectCallout">
            <a:avLst>
              <a:gd name="adj1" fmla="val -45166"/>
              <a:gd name="adj2" fmla="val 103859"/>
              <a:gd name="adj3" fmla="val 16667"/>
            </a:avLst>
          </a:prstGeom>
          <a:solidFill>
            <a:srgbClr val="DB6C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6AA318D-886B-42A7-95B8-0F8E8A106C67}"/>
              </a:ext>
            </a:extLst>
          </p:cNvPr>
          <p:cNvSpPr txBox="1"/>
          <p:nvPr/>
        </p:nvSpPr>
        <p:spPr>
          <a:xfrm>
            <a:off x="1541188" y="3984601"/>
            <a:ext cx="6248400" cy="671722"/>
          </a:xfrm>
          <a:prstGeom prst="rect">
            <a:avLst/>
          </a:prstGeom>
          <a:noFill/>
        </p:spPr>
        <p:txBody>
          <a:bodyPr wrap="square" rtlCol="0">
            <a:spAutoFit/>
          </a:bodyPr>
          <a:lstStyle>
            <a:defPPr>
              <a:defRPr lang="en-US"/>
            </a:defPPr>
            <a:lvl1pPr>
              <a:lnSpc>
                <a:spcPct val="150000"/>
              </a:lnSpc>
              <a:defRPr sz="2000">
                <a:solidFill>
                  <a:schemeClr val="bg1"/>
                </a:solidFill>
                <a:latin typeface="Arial Rounded MT Bold" panose="020F0704030504030204" pitchFamily="34" charset="0"/>
              </a:defRPr>
            </a:lvl1pPr>
          </a:lstStyle>
          <a:p>
            <a:pPr algn="ctr"/>
            <a:r>
              <a:rPr lang="en-US" sz="2800" dirty="0">
                <a:solidFill>
                  <a:srgbClr val="FFFFFF"/>
                </a:solidFill>
                <a:latin typeface="Arial Black" panose="020B0A04020102020204" pitchFamily="34" charset="0"/>
              </a:rPr>
              <a:t>HAVE ACTUALLY DONE SO </a:t>
            </a:r>
          </a:p>
        </p:txBody>
      </p:sp>
      <p:grpSp>
        <p:nvGrpSpPr>
          <p:cNvPr id="16" name="Group 15">
            <a:extLst>
              <a:ext uri="{FF2B5EF4-FFF2-40B4-BE49-F238E27FC236}">
                <a16:creationId xmlns:a16="http://schemas.microsoft.com/office/drawing/2014/main" id="{87258489-5DA9-4919-B7AA-7D391B693CD2}"/>
              </a:ext>
            </a:extLst>
          </p:cNvPr>
          <p:cNvGrpSpPr/>
          <p:nvPr/>
        </p:nvGrpSpPr>
        <p:grpSpPr>
          <a:xfrm rot="571785">
            <a:off x="3911508" y="788771"/>
            <a:ext cx="1509765" cy="2057400"/>
            <a:chOff x="3352800" y="756805"/>
            <a:chExt cx="1509765" cy="2057400"/>
          </a:xfrm>
        </p:grpSpPr>
        <p:sp>
          <p:nvSpPr>
            <p:cNvPr id="20" name="Rectangle 19">
              <a:extLst>
                <a:ext uri="{FF2B5EF4-FFF2-40B4-BE49-F238E27FC236}">
                  <a16:creationId xmlns:a16="http://schemas.microsoft.com/office/drawing/2014/main" id="{0DF623EC-E1C0-4137-A3C5-5DDA372EFF3D}"/>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571D5D-4D8E-4E8E-8459-972A9A7A6223}"/>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2</a:t>
              </a:r>
              <a:endParaRPr lang="en-US" sz="11000" b="1" cap="none" spc="0" dirty="0">
                <a:ln w="0"/>
                <a:solidFill>
                  <a:schemeClr val="accent6">
                    <a:lumMod val="10000"/>
                  </a:schemeClr>
                </a:solidFill>
              </a:endParaRPr>
            </a:p>
          </p:txBody>
        </p:sp>
      </p:grpSp>
      <p:grpSp>
        <p:nvGrpSpPr>
          <p:cNvPr id="25" name="Group 24">
            <a:extLst>
              <a:ext uri="{FF2B5EF4-FFF2-40B4-BE49-F238E27FC236}">
                <a16:creationId xmlns:a16="http://schemas.microsoft.com/office/drawing/2014/main" id="{5973770A-16E0-43A6-85CD-40A33E957BCC}"/>
              </a:ext>
            </a:extLst>
          </p:cNvPr>
          <p:cNvGrpSpPr/>
          <p:nvPr/>
        </p:nvGrpSpPr>
        <p:grpSpPr>
          <a:xfrm>
            <a:off x="5440540" y="761854"/>
            <a:ext cx="1507732" cy="2057400"/>
            <a:chOff x="5253465" y="606649"/>
            <a:chExt cx="1507732" cy="2057400"/>
          </a:xfrm>
        </p:grpSpPr>
        <p:sp>
          <p:nvSpPr>
            <p:cNvPr id="26" name="Rectangle 25">
              <a:extLst>
                <a:ext uri="{FF2B5EF4-FFF2-40B4-BE49-F238E27FC236}">
                  <a16:creationId xmlns:a16="http://schemas.microsoft.com/office/drawing/2014/main" id="{AC078A23-844D-4C47-AFC8-0E040C6AAB4A}"/>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1F535E-FFDD-450B-BD82-008BB1518D76}"/>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Tree>
    <p:extLst>
      <p:ext uri="{BB962C8B-B14F-4D97-AF65-F5344CB8AC3E}">
        <p14:creationId xmlns:p14="http://schemas.microsoft.com/office/powerpoint/2010/main" val="220212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C10FD7-EF46-499E-BE5A-F9B5A79D2221}"/>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2463859-B65F-4D08-909C-33191FE3565D}"/>
              </a:ext>
            </a:extLst>
          </p:cNvPr>
          <p:cNvGrpSpPr/>
          <p:nvPr/>
        </p:nvGrpSpPr>
        <p:grpSpPr>
          <a:xfrm rot="571785">
            <a:off x="3911508" y="788771"/>
            <a:ext cx="1509765" cy="2057400"/>
            <a:chOff x="3352800" y="756805"/>
            <a:chExt cx="1509765" cy="2057400"/>
          </a:xfrm>
        </p:grpSpPr>
        <p:sp>
          <p:nvSpPr>
            <p:cNvPr id="8" name="Rectangle 7">
              <a:extLst>
                <a:ext uri="{FF2B5EF4-FFF2-40B4-BE49-F238E27FC236}">
                  <a16:creationId xmlns:a16="http://schemas.microsoft.com/office/drawing/2014/main" id="{7FAE59C3-1FD4-4274-A978-71B0607D5433}"/>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27D49F-9550-49B6-975F-4E80D49A3399}"/>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10" name="Group 9">
            <a:extLst>
              <a:ext uri="{FF2B5EF4-FFF2-40B4-BE49-F238E27FC236}">
                <a16:creationId xmlns:a16="http://schemas.microsoft.com/office/drawing/2014/main" id="{0C646EFF-7F35-4162-BFD1-70CDAA499568}"/>
              </a:ext>
            </a:extLst>
          </p:cNvPr>
          <p:cNvGrpSpPr/>
          <p:nvPr/>
        </p:nvGrpSpPr>
        <p:grpSpPr>
          <a:xfrm>
            <a:off x="5440540" y="761854"/>
            <a:ext cx="1507732" cy="2057400"/>
            <a:chOff x="5253465" y="606649"/>
            <a:chExt cx="1507732" cy="2057400"/>
          </a:xfrm>
        </p:grpSpPr>
        <p:sp>
          <p:nvSpPr>
            <p:cNvPr id="11" name="Rectangle 10">
              <a:extLst>
                <a:ext uri="{FF2B5EF4-FFF2-40B4-BE49-F238E27FC236}">
                  <a16:creationId xmlns:a16="http://schemas.microsoft.com/office/drawing/2014/main" id="{21A41C3E-17F6-4590-871F-37481D6D465C}"/>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BA69B2-F7B1-42F6-842F-705D023F19BB}"/>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13" name="Rectangle 12">
            <a:extLst>
              <a:ext uri="{FF2B5EF4-FFF2-40B4-BE49-F238E27FC236}">
                <a16:creationId xmlns:a16="http://schemas.microsoft.com/office/drawing/2014/main" id="{0CF5C37D-74FB-4550-A0AC-5CE8E3494F62}"/>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5</a:t>
            </a:r>
          </a:p>
        </p:txBody>
      </p:sp>
      <p:sp>
        <p:nvSpPr>
          <p:cNvPr id="14" name="Speech Bubble: Rectangle with Corners Rounded 13">
            <a:extLst>
              <a:ext uri="{FF2B5EF4-FFF2-40B4-BE49-F238E27FC236}">
                <a16:creationId xmlns:a16="http://schemas.microsoft.com/office/drawing/2014/main" id="{E319AED7-4BC7-4C48-8EBA-1D7F0542D3F4}"/>
              </a:ext>
            </a:extLst>
          </p:cNvPr>
          <p:cNvSpPr/>
          <p:nvPr/>
        </p:nvSpPr>
        <p:spPr>
          <a:xfrm>
            <a:off x="1464988" y="3515733"/>
            <a:ext cx="6400800" cy="1676400"/>
          </a:xfrm>
          <a:prstGeom prst="wedgeRoundRectCallout">
            <a:avLst>
              <a:gd name="adj1" fmla="val -45166"/>
              <a:gd name="adj2" fmla="val 103859"/>
              <a:gd name="adj3" fmla="val 16667"/>
            </a:avLst>
          </a:prstGeom>
          <a:solidFill>
            <a:srgbClr val="DB6C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A6225D-8DD7-4420-AD8E-C3D1A4195EF5}"/>
              </a:ext>
            </a:extLst>
          </p:cNvPr>
          <p:cNvSpPr txBox="1"/>
          <p:nvPr/>
        </p:nvSpPr>
        <p:spPr>
          <a:xfrm>
            <a:off x="1541188" y="3661435"/>
            <a:ext cx="6248400" cy="1384995"/>
          </a:xfrm>
          <a:prstGeom prst="rect">
            <a:avLst/>
          </a:prstGeom>
          <a:noFill/>
        </p:spPr>
        <p:txBody>
          <a:bodyPr wrap="square" rtlCol="0">
            <a:spAutoFit/>
          </a:bodyPr>
          <a:lstStyle>
            <a:defPPr>
              <a:defRPr lang="en-US"/>
            </a:defPPr>
            <a:lvl1pPr>
              <a:lnSpc>
                <a:spcPct val="150000"/>
              </a:lnSpc>
              <a:defRPr sz="2000">
                <a:solidFill>
                  <a:schemeClr val="bg1"/>
                </a:solidFill>
                <a:latin typeface="Arial Rounded MT Bold" panose="020F0704030504030204" pitchFamily="34" charset="0"/>
              </a:defRPr>
            </a:lvl1pPr>
          </a:lstStyle>
          <a:p>
            <a:pPr algn="ctr"/>
            <a:r>
              <a:rPr lang="en-US" sz="2800" dirty="0">
                <a:solidFill>
                  <a:srgbClr val="FFFFFF"/>
                </a:solidFill>
                <a:latin typeface="Arial Black" panose="020B0A04020102020204" pitchFamily="34" charset="0"/>
              </a:rPr>
              <a:t>FEEL RELIEF FROM HAVING THE CONVERSATION</a:t>
            </a:r>
          </a:p>
        </p:txBody>
      </p:sp>
    </p:spTree>
    <p:extLst>
      <p:ext uri="{BB962C8B-B14F-4D97-AF65-F5344CB8AC3E}">
        <p14:creationId xmlns:p14="http://schemas.microsoft.com/office/powerpoint/2010/main" val="29960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a:t>The Conversation Continuum</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72737" y="1447800"/>
            <a:ext cx="63985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prstGeom prst="rect">
            <a:avLst/>
          </a:prstGeom>
        </p:spPr>
        <p:txBody>
          <a:bodyPr/>
          <a:lstStyle/>
          <a:p>
            <a:endParaRPr lang="en-US" dirty="0">
              <a:solidFill>
                <a:srgbClr val="8C9BA3"/>
              </a:solidFill>
            </a:endParaRPr>
          </a:p>
        </p:txBody>
      </p:sp>
    </p:spTree>
    <p:extLst>
      <p:ext uri="{BB962C8B-B14F-4D97-AF65-F5344CB8AC3E}">
        <p14:creationId xmlns:p14="http://schemas.microsoft.com/office/powerpoint/2010/main" val="321638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81000"/>
            <a:ext cx="3772426" cy="5811061"/>
          </a:xfrm>
          <a:prstGeom prst="rect">
            <a:avLst/>
          </a:prstGeom>
        </p:spPr>
      </p:pic>
    </p:spTree>
    <p:extLst>
      <p:ext uri="{BB962C8B-B14F-4D97-AF65-F5344CB8AC3E}">
        <p14:creationId xmlns:p14="http://schemas.microsoft.com/office/powerpoint/2010/main" val="57240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35799-7367-4E61-96EF-B6265BDEC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47800"/>
            <a:ext cx="7652165" cy="3357786"/>
          </a:xfrm>
          <a:prstGeom prst="rect">
            <a:avLst/>
          </a:prstGeom>
        </p:spPr>
      </p:pic>
    </p:spTree>
    <p:extLst>
      <p:ext uri="{BB962C8B-B14F-4D97-AF65-F5344CB8AC3E}">
        <p14:creationId xmlns:p14="http://schemas.microsoft.com/office/powerpoint/2010/main" val="188095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endParaRPr lang="en-US" dirty="0">
              <a:solidFill>
                <a:srgbClr val="8C9BA3"/>
              </a:solidFill>
            </a:endParaRPr>
          </a:p>
        </p:txBody>
      </p:sp>
      <p:pic>
        <p:nvPicPr>
          <p:cNvPr id="8" name="Content Placeholder 7" descr="A screenshot of a cell phone&#10;&#10;Description generated with very high confidence">
            <a:extLst>
              <a:ext uri="{FF2B5EF4-FFF2-40B4-BE49-F238E27FC236}">
                <a16:creationId xmlns:a16="http://schemas.microsoft.com/office/drawing/2014/main" id="{84C27FFE-D28B-41ED-8F8A-5416064023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170" y="1676400"/>
            <a:ext cx="8519880" cy="3810000"/>
          </a:xfrm>
        </p:spPr>
      </p:pic>
      <p:sp>
        <p:nvSpPr>
          <p:cNvPr id="3" name="TextBox 2">
            <a:extLst>
              <a:ext uri="{FF2B5EF4-FFF2-40B4-BE49-F238E27FC236}">
                <a16:creationId xmlns:a16="http://schemas.microsoft.com/office/drawing/2014/main" id="{EC94CE36-C741-406E-A872-E7F4FB69C37B}"/>
              </a:ext>
            </a:extLst>
          </p:cNvPr>
          <p:cNvSpPr txBox="1"/>
          <p:nvPr/>
        </p:nvSpPr>
        <p:spPr>
          <a:xfrm>
            <a:off x="292650" y="411659"/>
            <a:ext cx="6400800" cy="707886"/>
          </a:xfrm>
          <a:prstGeom prst="rect">
            <a:avLst/>
          </a:prstGeom>
          <a:noFill/>
        </p:spPr>
        <p:txBody>
          <a:bodyPr wrap="square" rtlCol="0">
            <a:spAutoFit/>
          </a:bodyPr>
          <a:lstStyle/>
          <a:p>
            <a:r>
              <a:rPr lang="en-US" sz="4000" dirty="0">
                <a:solidFill>
                  <a:srgbClr val="00B0F0"/>
                </a:solidFill>
                <a:latin typeface="Arial" panose="020B0604020202020204" pitchFamily="34" charset="0"/>
                <a:cs typeface="Arial" panose="020B0604020202020204" pitchFamily="34" charset="0"/>
              </a:rPr>
              <a:t>Definition</a:t>
            </a:r>
            <a:endParaRPr lang="en-US" sz="4400" dirty="0">
              <a:solidFill>
                <a:srgbClr val="00B0F0"/>
              </a:solidFill>
            </a:endParaRPr>
          </a:p>
        </p:txBody>
      </p:sp>
    </p:spTree>
    <p:extLst>
      <p:ext uri="{BB962C8B-B14F-4D97-AF65-F5344CB8AC3E}">
        <p14:creationId xmlns:p14="http://schemas.microsoft.com/office/powerpoint/2010/main" val="373308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logo&#10;&#10;Description generated with high confidence">
            <a:extLst>
              <a:ext uri="{FF2B5EF4-FFF2-40B4-BE49-F238E27FC236}">
                <a16:creationId xmlns:a16="http://schemas.microsoft.com/office/drawing/2014/main" id="{77AB665C-2ABE-454F-A33B-3389250F92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590800"/>
            <a:ext cx="8382000" cy="1300237"/>
          </a:xfrm>
        </p:spPr>
      </p:pic>
    </p:spTree>
    <p:extLst>
      <p:ext uri="{BB962C8B-B14F-4D97-AF65-F5344CB8AC3E}">
        <p14:creationId xmlns:p14="http://schemas.microsoft.com/office/powerpoint/2010/main" val="84157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endParaRPr lang="en-US" dirty="0">
              <a:solidFill>
                <a:srgbClr val="8C9BA3"/>
              </a:solidFill>
            </a:endParaRPr>
          </a:p>
        </p:txBody>
      </p:sp>
      <p:pic>
        <p:nvPicPr>
          <p:cNvPr id="10" name="Content Placeholder 9">
            <a:extLst>
              <a:ext uri="{FF2B5EF4-FFF2-40B4-BE49-F238E27FC236}">
                <a16:creationId xmlns:a16="http://schemas.microsoft.com/office/drawing/2014/main" id="{B4B0D59C-FCA8-422D-B78B-0F4F83D55C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634" y="1371249"/>
            <a:ext cx="7392432" cy="2514951"/>
          </a:xfrm>
        </p:spPr>
      </p:pic>
      <p:pic>
        <p:nvPicPr>
          <p:cNvPr id="14" name="Picture 13">
            <a:extLst>
              <a:ext uri="{FF2B5EF4-FFF2-40B4-BE49-F238E27FC236}">
                <a16:creationId xmlns:a16="http://schemas.microsoft.com/office/drawing/2014/main" id="{5522CD3B-95FC-40DD-A9B7-D77F28169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981039"/>
            <a:ext cx="6019800" cy="514761"/>
          </a:xfrm>
          <a:prstGeom prst="rect">
            <a:avLst/>
          </a:prstGeom>
        </p:spPr>
      </p:pic>
    </p:spTree>
    <p:extLst>
      <p:ext uri="{BB962C8B-B14F-4D97-AF65-F5344CB8AC3E}">
        <p14:creationId xmlns:p14="http://schemas.microsoft.com/office/powerpoint/2010/main" val="2054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D68D47-ADEC-4C28-893C-3990CAE95F63}"/>
              </a:ext>
            </a:extLst>
          </p:cNvPr>
          <p:cNvSpPr>
            <a:spLocks noGrp="1"/>
          </p:cNvSpPr>
          <p:nvPr>
            <p:ph type="title"/>
          </p:nvPr>
        </p:nvSpPr>
        <p:spPr/>
        <p:txBody>
          <a:bodyPr/>
          <a:lstStyle/>
          <a:p>
            <a:r>
              <a:rPr lang="en-US" dirty="0"/>
              <a:t>Welcome and some discussion</a:t>
            </a:r>
          </a:p>
        </p:txBody>
      </p:sp>
      <p:sp>
        <p:nvSpPr>
          <p:cNvPr id="8" name="Content Placeholder 7">
            <a:extLst>
              <a:ext uri="{FF2B5EF4-FFF2-40B4-BE49-F238E27FC236}">
                <a16:creationId xmlns:a16="http://schemas.microsoft.com/office/drawing/2014/main" id="{86F455FD-2438-414C-9614-AB4A27141D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7009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endParaRPr lang="en-US" dirty="0">
              <a:solidFill>
                <a:srgbClr val="8C9BA3"/>
              </a:solidFill>
            </a:endParaRPr>
          </a:p>
        </p:txBody>
      </p:sp>
      <p:pic>
        <p:nvPicPr>
          <p:cNvPr id="11" name="Content Placeholder 10" descr="A screenshot of a cell phone&#10;&#10;Description generated with very high confidence">
            <a:extLst>
              <a:ext uri="{FF2B5EF4-FFF2-40B4-BE49-F238E27FC236}">
                <a16:creationId xmlns:a16="http://schemas.microsoft.com/office/drawing/2014/main" id="{08E0DC59-0AAF-47D9-9FC3-2A1E10FAAB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310" y="1638018"/>
            <a:ext cx="8097380" cy="4039164"/>
          </a:xfrm>
        </p:spPr>
      </p:pic>
    </p:spTree>
    <p:extLst>
      <p:ext uri="{BB962C8B-B14F-4D97-AF65-F5344CB8AC3E}">
        <p14:creationId xmlns:p14="http://schemas.microsoft.com/office/powerpoint/2010/main" val="3960081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generated with high confidence">
            <a:extLst>
              <a:ext uri="{FF2B5EF4-FFF2-40B4-BE49-F238E27FC236}">
                <a16:creationId xmlns:a16="http://schemas.microsoft.com/office/drawing/2014/main" id="{A2553E4E-8B01-4815-9661-C53B9C85D4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018" y="1676400"/>
            <a:ext cx="8843790" cy="3229181"/>
          </a:xfrm>
        </p:spPr>
      </p:pic>
    </p:spTree>
    <p:extLst>
      <p:ext uri="{BB962C8B-B14F-4D97-AF65-F5344CB8AC3E}">
        <p14:creationId xmlns:p14="http://schemas.microsoft.com/office/powerpoint/2010/main" val="20079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504">
            <a:extLst>
              <a:ext uri="{FF2B5EF4-FFF2-40B4-BE49-F238E27FC236}">
                <a16:creationId xmlns:a16="http://schemas.microsoft.com/office/drawing/2014/main" id="{CA55B9DD-A3CE-4B6E-93FB-5425951E4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39" y="304800"/>
            <a:ext cx="7287129" cy="2787355"/>
          </a:xfrm>
          <a:prstGeom prst="rect">
            <a:avLst/>
          </a:prstGeom>
        </p:spPr>
      </p:pic>
      <p:pic>
        <p:nvPicPr>
          <p:cNvPr id="6" name="Picture 5">
            <a:extLst>
              <a:ext uri="{FF2B5EF4-FFF2-40B4-BE49-F238E27FC236}">
                <a16:creationId xmlns:a16="http://schemas.microsoft.com/office/drawing/2014/main" id="{34EFE99E-6AD6-4FF9-88D7-9FBC1374E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42" y="3871223"/>
            <a:ext cx="8323168" cy="591620"/>
          </a:xfrm>
          <a:prstGeom prst="rect">
            <a:avLst/>
          </a:prstGeom>
        </p:spPr>
      </p:pic>
      <p:pic>
        <p:nvPicPr>
          <p:cNvPr id="3" name="Picture 2" descr="A screenshot of a cell phone&#10;&#10;Description generated with high confidence">
            <a:extLst>
              <a:ext uri="{FF2B5EF4-FFF2-40B4-BE49-F238E27FC236}">
                <a16:creationId xmlns:a16="http://schemas.microsoft.com/office/drawing/2014/main" id="{F07ECE71-0AA8-4D97-8CCF-EF6548F85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42" y="4517687"/>
            <a:ext cx="7250723" cy="600895"/>
          </a:xfrm>
          <a:prstGeom prst="rect">
            <a:avLst/>
          </a:prstGeom>
        </p:spPr>
      </p:pic>
      <p:pic>
        <p:nvPicPr>
          <p:cNvPr id="7" name="Picture 6">
            <a:extLst>
              <a:ext uri="{FF2B5EF4-FFF2-40B4-BE49-F238E27FC236}">
                <a16:creationId xmlns:a16="http://schemas.microsoft.com/office/drawing/2014/main" id="{D11895F9-4A01-4E16-9A4B-3D69AC951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54" y="5118582"/>
            <a:ext cx="6529157" cy="464897"/>
          </a:xfrm>
          <a:prstGeom prst="rect">
            <a:avLst/>
          </a:prstGeom>
        </p:spPr>
      </p:pic>
      <p:sp>
        <p:nvSpPr>
          <p:cNvPr id="8" name="Rectangle 7">
            <a:extLst>
              <a:ext uri="{FF2B5EF4-FFF2-40B4-BE49-F238E27FC236}">
                <a16:creationId xmlns:a16="http://schemas.microsoft.com/office/drawing/2014/main" id="{0BAB1636-AC87-4A0D-B289-BC9834F8F7FF}"/>
              </a:ext>
            </a:extLst>
          </p:cNvPr>
          <p:cNvSpPr/>
          <p:nvPr/>
        </p:nvSpPr>
        <p:spPr>
          <a:xfrm>
            <a:off x="7772400" y="304800"/>
            <a:ext cx="1143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5913E8-B330-4307-92BD-E5270A6D82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403" y="3233631"/>
            <a:ext cx="7467600" cy="819159"/>
          </a:xfrm>
          <a:prstGeom prst="rect">
            <a:avLst/>
          </a:prstGeom>
        </p:spPr>
      </p:pic>
    </p:spTree>
    <p:extLst>
      <p:ext uri="{BB962C8B-B14F-4D97-AF65-F5344CB8AC3E}">
        <p14:creationId xmlns:p14="http://schemas.microsoft.com/office/powerpoint/2010/main" val="9228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84FCF26E-4F8D-40E2-8B23-142BBEE6B80A}"/>
              </a:ext>
            </a:extLst>
          </p:cNvPr>
          <p:cNvSpPr>
            <a:spLocks noGrp="1"/>
          </p:cNvSpPr>
          <p:nvPr>
            <p:ph type="title"/>
          </p:nvPr>
        </p:nvSpPr>
        <p:spPr/>
        <p:txBody>
          <a:bodyPr/>
          <a:lstStyle/>
          <a:p>
            <a:r>
              <a:rPr lang="en-US" dirty="0">
                <a:solidFill>
                  <a:srgbClr val="F7941D"/>
                </a:solidFill>
              </a:rPr>
              <a:t>Frequently Asked Questions </a:t>
            </a:r>
          </a:p>
        </p:txBody>
      </p:sp>
      <p:pic>
        <p:nvPicPr>
          <p:cNvPr id="3" name="Picture 2" descr="A close up of a logo&#10;&#10;Description generated with very high confidence">
            <a:extLst>
              <a:ext uri="{FF2B5EF4-FFF2-40B4-BE49-F238E27FC236}">
                <a16:creationId xmlns:a16="http://schemas.microsoft.com/office/drawing/2014/main" id="{064121AB-A483-49AF-B5E7-3DC92B430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49" y="1639170"/>
            <a:ext cx="8661220" cy="725712"/>
          </a:xfrm>
          <a:prstGeom prst="rect">
            <a:avLst/>
          </a:prstGeom>
        </p:spPr>
      </p:pic>
      <p:pic>
        <p:nvPicPr>
          <p:cNvPr id="5" name="Picture 4" descr="A screenshot of a cell phone&#10;&#10;Description generated with high confidence">
            <a:extLst>
              <a:ext uri="{FF2B5EF4-FFF2-40B4-BE49-F238E27FC236}">
                <a16:creationId xmlns:a16="http://schemas.microsoft.com/office/drawing/2014/main" id="{16D18BD4-86F2-4A1C-A77A-30D065A93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06" y="2410510"/>
            <a:ext cx="8209629" cy="426666"/>
          </a:xfrm>
          <a:prstGeom prst="rect">
            <a:avLst/>
          </a:prstGeom>
        </p:spPr>
      </p:pic>
      <p:pic>
        <p:nvPicPr>
          <p:cNvPr id="7" name="Picture 6">
            <a:extLst>
              <a:ext uri="{FF2B5EF4-FFF2-40B4-BE49-F238E27FC236}">
                <a16:creationId xmlns:a16="http://schemas.microsoft.com/office/drawing/2014/main" id="{8C94C1C1-0417-4230-AC82-1CCC0537E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06" y="2860894"/>
            <a:ext cx="8622106" cy="440653"/>
          </a:xfrm>
          <a:prstGeom prst="rect">
            <a:avLst/>
          </a:prstGeom>
        </p:spPr>
      </p:pic>
      <p:pic>
        <p:nvPicPr>
          <p:cNvPr id="9" name="Picture 8">
            <a:extLst>
              <a:ext uri="{FF2B5EF4-FFF2-40B4-BE49-F238E27FC236}">
                <a16:creationId xmlns:a16="http://schemas.microsoft.com/office/drawing/2014/main" id="{192D4A86-588A-4B51-9329-ADAE191D7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05" y="3392804"/>
            <a:ext cx="8421177" cy="469474"/>
          </a:xfrm>
          <a:prstGeom prst="rect">
            <a:avLst/>
          </a:prstGeom>
        </p:spPr>
      </p:pic>
      <p:pic>
        <p:nvPicPr>
          <p:cNvPr id="11" name="Picture 10">
            <a:extLst>
              <a:ext uri="{FF2B5EF4-FFF2-40B4-BE49-F238E27FC236}">
                <a16:creationId xmlns:a16="http://schemas.microsoft.com/office/drawing/2014/main" id="{74FBF67C-5520-4785-A3CC-BCF93A7374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105" y="3934801"/>
            <a:ext cx="8204974" cy="508140"/>
          </a:xfrm>
          <a:prstGeom prst="rect">
            <a:avLst/>
          </a:prstGeom>
        </p:spPr>
      </p:pic>
      <p:pic>
        <p:nvPicPr>
          <p:cNvPr id="13" name="Picture 12">
            <a:extLst>
              <a:ext uri="{FF2B5EF4-FFF2-40B4-BE49-F238E27FC236}">
                <a16:creationId xmlns:a16="http://schemas.microsoft.com/office/drawing/2014/main" id="{5250F932-F4DA-4F4D-9434-F27FF80232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271" y="4401864"/>
            <a:ext cx="8332844" cy="457200"/>
          </a:xfrm>
          <a:prstGeom prst="rect">
            <a:avLst/>
          </a:prstGeom>
        </p:spPr>
      </p:pic>
      <p:pic>
        <p:nvPicPr>
          <p:cNvPr id="15" name="Picture 14">
            <a:extLst>
              <a:ext uri="{FF2B5EF4-FFF2-40B4-BE49-F238E27FC236}">
                <a16:creationId xmlns:a16="http://schemas.microsoft.com/office/drawing/2014/main" id="{58590FF7-0196-46F7-8D65-C3336C6BB6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844" y="4910004"/>
            <a:ext cx="8050102" cy="420201"/>
          </a:xfrm>
          <a:prstGeom prst="rect">
            <a:avLst/>
          </a:prstGeom>
        </p:spPr>
      </p:pic>
    </p:spTree>
    <p:extLst>
      <p:ext uri="{BB962C8B-B14F-4D97-AF65-F5344CB8AC3E}">
        <p14:creationId xmlns:p14="http://schemas.microsoft.com/office/powerpoint/2010/main" val="27402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AE1C-0BE0-3946-A93B-6199C8E37A1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8B5F755-DF29-4C47-9CFF-D86F726EFD48}"/>
              </a:ext>
            </a:extLst>
          </p:cNvPr>
          <p:cNvSpPr>
            <a:spLocks noGrp="1"/>
          </p:cNvSpPr>
          <p:nvPr>
            <p:ph idx="1"/>
          </p:nvPr>
        </p:nvSpPr>
        <p:spPr/>
        <p:txBody>
          <a:bodyPr/>
          <a:lstStyle/>
          <a:p>
            <a:r>
              <a:rPr lang="en-US" dirty="0"/>
              <a:t>Who would you choose as your proxy?</a:t>
            </a:r>
          </a:p>
          <a:p>
            <a:r>
              <a:rPr lang="en-US" dirty="0"/>
              <a:t>Why would you choose that person?</a:t>
            </a:r>
          </a:p>
        </p:txBody>
      </p:sp>
      <p:sp>
        <p:nvSpPr>
          <p:cNvPr id="4" name="Slide Number Placeholder 3">
            <a:extLst>
              <a:ext uri="{FF2B5EF4-FFF2-40B4-BE49-F238E27FC236}">
                <a16:creationId xmlns:a16="http://schemas.microsoft.com/office/drawing/2014/main" id="{A660F827-4351-274E-A41F-C4383187B5D7}"/>
              </a:ext>
            </a:extLst>
          </p:cNvPr>
          <p:cNvSpPr>
            <a:spLocks noGrp="1"/>
          </p:cNvSpPr>
          <p:nvPr>
            <p:ph type="sldNum" sz="quarter" idx="4"/>
          </p:nvPr>
        </p:nvSpPr>
        <p:spPr/>
        <p:txBody>
          <a:bodyPr/>
          <a:lstStyle/>
          <a:p>
            <a:fld id="{144970FF-6123-42CA-A003-B0DD987502E2}" type="slidenum">
              <a:rPr lang="en-US" smtClean="0">
                <a:solidFill>
                  <a:srgbClr val="8C9BA3"/>
                </a:solidFill>
              </a:rPr>
              <a:pPr/>
              <a:t>24</a:t>
            </a:fld>
            <a:endParaRPr lang="en-US" dirty="0">
              <a:solidFill>
                <a:srgbClr val="8C9BA3"/>
              </a:solidFill>
            </a:endParaRPr>
          </a:p>
        </p:txBody>
      </p:sp>
    </p:spTree>
    <p:extLst>
      <p:ext uri="{BB962C8B-B14F-4D97-AF65-F5344CB8AC3E}">
        <p14:creationId xmlns:p14="http://schemas.microsoft.com/office/powerpoint/2010/main" val="211704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25</a:t>
            </a:fld>
            <a:endParaRPr lang="en-US" dirty="0">
              <a:solidFill>
                <a:srgbClr val="8C9BA3"/>
              </a:solidFill>
            </a:endParaRPr>
          </a:p>
        </p:txBody>
      </p:sp>
      <p:sp>
        <p:nvSpPr>
          <p:cNvPr id="5" name="Title 4">
            <a:extLst>
              <a:ext uri="{FF2B5EF4-FFF2-40B4-BE49-F238E27FC236}">
                <a16:creationId xmlns:a16="http://schemas.microsoft.com/office/drawing/2014/main" id="{B64441AB-24C2-47D3-B666-D63164F08417}"/>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90AA4820-0DE4-4986-BA6B-A1E9307B5A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 y="329681"/>
            <a:ext cx="8001000" cy="2788799"/>
          </a:xfrm>
        </p:spPr>
      </p:pic>
      <p:pic>
        <p:nvPicPr>
          <p:cNvPr id="11" name="Picture 10">
            <a:extLst>
              <a:ext uri="{FF2B5EF4-FFF2-40B4-BE49-F238E27FC236}">
                <a16:creationId xmlns:a16="http://schemas.microsoft.com/office/drawing/2014/main" id="{A2C7907F-5AE3-416C-A7DF-A7C5BB4DC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01" y="3717258"/>
            <a:ext cx="8872567" cy="455148"/>
          </a:xfrm>
          <a:prstGeom prst="rect">
            <a:avLst/>
          </a:prstGeom>
        </p:spPr>
      </p:pic>
      <p:pic>
        <p:nvPicPr>
          <p:cNvPr id="13" name="Picture 12">
            <a:extLst>
              <a:ext uri="{FF2B5EF4-FFF2-40B4-BE49-F238E27FC236}">
                <a16:creationId xmlns:a16="http://schemas.microsoft.com/office/drawing/2014/main" id="{5BC237F8-4B48-4DD1-ABBA-8D84FB73C7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01" y="3155167"/>
            <a:ext cx="7917826" cy="453543"/>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0DC6356-FBAC-486D-98B6-2F5D8AFD2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112" y="4758454"/>
            <a:ext cx="8079191" cy="735101"/>
          </a:xfrm>
          <a:prstGeom prst="rect">
            <a:avLst/>
          </a:prstGeom>
        </p:spPr>
      </p:pic>
      <p:pic>
        <p:nvPicPr>
          <p:cNvPr id="15" name="Picture 14">
            <a:extLst>
              <a:ext uri="{FF2B5EF4-FFF2-40B4-BE49-F238E27FC236}">
                <a16:creationId xmlns:a16="http://schemas.microsoft.com/office/drawing/2014/main" id="{B27E04D9-0B19-4ABD-8B52-AAE1A30369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 y="4209093"/>
            <a:ext cx="8839200" cy="492462"/>
          </a:xfrm>
          <a:prstGeom prst="rect">
            <a:avLst/>
          </a:prstGeom>
        </p:spPr>
      </p:pic>
      <p:sp>
        <p:nvSpPr>
          <p:cNvPr id="6" name="Rectangle 5">
            <a:extLst>
              <a:ext uri="{FF2B5EF4-FFF2-40B4-BE49-F238E27FC236}">
                <a16:creationId xmlns:a16="http://schemas.microsoft.com/office/drawing/2014/main" id="{B76523E4-DC1D-48EF-88C8-7405BEA4C520}"/>
              </a:ext>
            </a:extLst>
          </p:cNvPr>
          <p:cNvSpPr/>
          <p:nvPr/>
        </p:nvSpPr>
        <p:spPr>
          <a:xfrm>
            <a:off x="8312303" y="152400"/>
            <a:ext cx="603097"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521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Footer Placeholder 3"/>
          <p:cNvSpPr txBox="1">
            <a:spLocks noGrp="1"/>
          </p:cNvSpPr>
          <p:nvPr/>
        </p:nvSpPr>
        <p:spPr bwMode="auto">
          <a:xfrm>
            <a:off x="1600200" y="6153150"/>
            <a:ext cx="54102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sz="1400" dirty="0">
              <a:solidFill>
                <a:srgbClr val="455660"/>
              </a:solidFill>
            </a:endParaRPr>
          </a:p>
          <a:p>
            <a:pPr algn="ctr" eaLnBrk="1" hangingPunct="1"/>
            <a:endParaRPr lang="en-US" sz="1400" dirty="0">
              <a:solidFill>
                <a:srgbClr val="455660"/>
              </a:solidFill>
            </a:endParaRPr>
          </a:p>
        </p:txBody>
      </p:sp>
      <p:sp>
        <p:nvSpPr>
          <p:cNvPr id="56324" name="Slide Number Placeholder 4"/>
          <p:cNvSpPr txBox="1">
            <a:spLocks noGrp="1"/>
          </p:cNvSpPr>
          <p:nvPr/>
        </p:nvSpPr>
        <p:spPr bwMode="auto">
          <a:xfrm>
            <a:off x="457200" y="6151563"/>
            <a:ext cx="9144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400" dirty="0">
              <a:solidFill>
                <a:srgbClr val="455660"/>
              </a:solidFill>
            </a:endParaRPr>
          </a:p>
          <a:p>
            <a:pPr eaLnBrk="1" hangingPunct="1"/>
            <a:endParaRPr lang="en-US" sz="1400" dirty="0">
              <a:solidFill>
                <a:srgbClr val="455660"/>
              </a:solidFill>
            </a:endParaRPr>
          </a:p>
        </p:txBody>
      </p:sp>
      <p:pic>
        <p:nvPicPr>
          <p:cNvPr id="9" name="Picture 8">
            <a:extLst>
              <a:ext uri="{FF2B5EF4-FFF2-40B4-BE49-F238E27FC236}">
                <a16:creationId xmlns:a16="http://schemas.microsoft.com/office/drawing/2014/main" id="{C1A7EE17-87EF-4487-88F7-A08B6B0F4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2" y="1905000"/>
            <a:ext cx="8980910" cy="3124200"/>
          </a:xfrm>
          <a:prstGeom prst="rect">
            <a:avLst/>
          </a:prstGeom>
        </p:spPr>
      </p:pic>
    </p:spTree>
    <p:extLst>
      <p:ext uri="{BB962C8B-B14F-4D97-AF65-F5344CB8AC3E}">
        <p14:creationId xmlns:p14="http://schemas.microsoft.com/office/powerpoint/2010/main" val="154123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DFA47-183D-AB43-B94A-34A38E9118E5}"/>
              </a:ext>
            </a:extLst>
          </p:cNvPr>
          <p:cNvSpPr>
            <a:spLocks noGrp="1"/>
          </p:cNvSpPr>
          <p:nvPr>
            <p:ph type="sldNum" sz="quarter" idx="4"/>
          </p:nvPr>
        </p:nvSpPr>
        <p:spPr/>
        <p:txBody>
          <a:bodyPr/>
          <a:lstStyle/>
          <a:p>
            <a:fld id="{144970FF-6123-42CA-A003-B0DD987502E2}" type="slidenum">
              <a:rPr lang="en-US" smtClean="0">
                <a:solidFill>
                  <a:srgbClr val="8C9BA3"/>
                </a:solidFill>
              </a:rPr>
              <a:pPr/>
              <a:t>27</a:t>
            </a:fld>
            <a:endParaRPr lang="en-US" dirty="0">
              <a:solidFill>
                <a:srgbClr val="8C9BA3"/>
              </a:solidFill>
            </a:endParaRPr>
          </a:p>
        </p:txBody>
      </p:sp>
      <p:pic>
        <p:nvPicPr>
          <p:cNvPr id="9" name="Picture Placeholder 8">
            <a:extLst>
              <a:ext uri="{FF2B5EF4-FFF2-40B4-BE49-F238E27FC236}">
                <a16:creationId xmlns:a16="http://schemas.microsoft.com/office/drawing/2014/main" id="{183982E6-B440-F946-B004-A874C6B8001C}"/>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094" b="2247"/>
          <a:stretch/>
        </p:blipFill>
        <p:spPr>
          <a:xfrm>
            <a:off x="2133600" y="0"/>
            <a:ext cx="4613218" cy="6819900"/>
          </a:xfrm>
        </p:spPr>
      </p:pic>
    </p:spTree>
    <p:extLst>
      <p:ext uri="{BB962C8B-B14F-4D97-AF65-F5344CB8AC3E}">
        <p14:creationId xmlns:p14="http://schemas.microsoft.com/office/powerpoint/2010/main" val="2489234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C77-6F77-B84C-BB14-AE949C4DC126}"/>
              </a:ext>
            </a:extLst>
          </p:cNvPr>
          <p:cNvSpPr>
            <a:spLocks noGrp="1"/>
          </p:cNvSpPr>
          <p:nvPr>
            <p:ph type="title"/>
          </p:nvPr>
        </p:nvSpPr>
        <p:spPr/>
        <p:txBody>
          <a:bodyPr/>
          <a:lstStyle/>
          <a:p>
            <a:r>
              <a:rPr lang="en-US" dirty="0"/>
              <a:t>Reflection</a:t>
            </a:r>
          </a:p>
        </p:txBody>
      </p:sp>
      <p:pic>
        <p:nvPicPr>
          <p:cNvPr id="5" name="Content Placeholder 4">
            <a:extLst>
              <a:ext uri="{FF2B5EF4-FFF2-40B4-BE49-F238E27FC236}">
                <a16:creationId xmlns:a16="http://schemas.microsoft.com/office/drawing/2014/main" id="{3424457C-794C-824D-A644-E5ABFE8C1945}"/>
              </a:ext>
            </a:extLst>
          </p:cNvPr>
          <p:cNvPicPr>
            <a:picLocks noGrp="1" noChangeAspect="1"/>
          </p:cNvPicPr>
          <p:nvPr>
            <p:ph idx="1"/>
          </p:nvPr>
        </p:nvPicPr>
        <p:blipFill>
          <a:blip r:embed="rId3"/>
          <a:stretch>
            <a:fillRect/>
          </a:stretch>
        </p:blipFill>
        <p:spPr>
          <a:xfrm>
            <a:off x="248478" y="1447800"/>
            <a:ext cx="8647043" cy="1183821"/>
          </a:xfrm>
          <a:prstGeom prst="rect">
            <a:avLst/>
          </a:prstGeom>
        </p:spPr>
      </p:pic>
      <p:sp>
        <p:nvSpPr>
          <p:cNvPr id="4" name="Slide Number Placeholder 3">
            <a:extLst>
              <a:ext uri="{FF2B5EF4-FFF2-40B4-BE49-F238E27FC236}">
                <a16:creationId xmlns:a16="http://schemas.microsoft.com/office/drawing/2014/main" id="{D7D7957C-30E3-1843-829C-39323A9FA833}"/>
              </a:ext>
            </a:extLst>
          </p:cNvPr>
          <p:cNvSpPr>
            <a:spLocks noGrp="1"/>
          </p:cNvSpPr>
          <p:nvPr>
            <p:ph type="sldNum" sz="quarter" idx="4"/>
          </p:nvPr>
        </p:nvSpPr>
        <p:spPr/>
        <p:txBody>
          <a:bodyPr/>
          <a:lstStyle/>
          <a:p>
            <a:fld id="{144970FF-6123-42CA-A003-B0DD987502E2}" type="slidenum">
              <a:rPr lang="en-US" smtClean="0">
                <a:solidFill>
                  <a:srgbClr val="8C9BA3"/>
                </a:solidFill>
              </a:rPr>
              <a:pPr/>
              <a:t>28</a:t>
            </a:fld>
            <a:endParaRPr lang="en-US" dirty="0">
              <a:solidFill>
                <a:srgbClr val="8C9BA3"/>
              </a:solidFill>
            </a:endParaRPr>
          </a:p>
        </p:txBody>
      </p:sp>
      <p:sp>
        <p:nvSpPr>
          <p:cNvPr id="6" name="TextBox 5">
            <a:extLst>
              <a:ext uri="{FF2B5EF4-FFF2-40B4-BE49-F238E27FC236}">
                <a16:creationId xmlns:a16="http://schemas.microsoft.com/office/drawing/2014/main" id="{D5795438-D5D7-AB49-9EB8-D9266DF5F1E2}"/>
              </a:ext>
            </a:extLst>
          </p:cNvPr>
          <p:cNvSpPr txBox="1"/>
          <p:nvPr/>
        </p:nvSpPr>
        <p:spPr>
          <a:xfrm>
            <a:off x="1219200" y="2631621"/>
            <a:ext cx="3962400" cy="369332"/>
          </a:xfrm>
          <a:prstGeom prst="rect">
            <a:avLst/>
          </a:prstGeom>
          <a:noFill/>
        </p:spPr>
        <p:txBody>
          <a:bodyPr wrap="square" rtlCol="0">
            <a:spAutoFit/>
          </a:bodyPr>
          <a:lstStyle/>
          <a:p>
            <a:r>
              <a:rPr lang="en-US" i="1" dirty="0"/>
              <a:t>Form the Conversation Starter Kit pg. 4</a:t>
            </a:r>
          </a:p>
        </p:txBody>
      </p:sp>
      <p:sp>
        <p:nvSpPr>
          <p:cNvPr id="7" name="TextBox 6">
            <a:extLst>
              <a:ext uri="{FF2B5EF4-FFF2-40B4-BE49-F238E27FC236}">
                <a16:creationId xmlns:a16="http://schemas.microsoft.com/office/drawing/2014/main" id="{6983D31A-9599-264C-BBA7-4938A5F58D2A}"/>
              </a:ext>
            </a:extLst>
          </p:cNvPr>
          <p:cNvSpPr txBox="1"/>
          <p:nvPr/>
        </p:nvSpPr>
        <p:spPr>
          <a:xfrm>
            <a:off x="914400" y="3953941"/>
            <a:ext cx="5867400" cy="461665"/>
          </a:xfrm>
          <a:prstGeom prst="rect">
            <a:avLst/>
          </a:prstGeom>
          <a:noFill/>
        </p:spPr>
        <p:txBody>
          <a:bodyPr wrap="square" rtlCol="0">
            <a:spAutoFit/>
          </a:bodyPr>
          <a:lstStyle/>
          <a:p>
            <a:r>
              <a:rPr lang="en-US" sz="2400" b="1" dirty="0"/>
              <a:t>Then discuss with your group.</a:t>
            </a:r>
          </a:p>
        </p:txBody>
      </p:sp>
    </p:spTree>
    <p:extLst>
      <p:ext uri="{BB962C8B-B14F-4D97-AF65-F5344CB8AC3E}">
        <p14:creationId xmlns:p14="http://schemas.microsoft.com/office/powerpoint/2010/main" val="116381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0180-D54A-A94A-ABF6-5050ABFF8D8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1644E3A-23C5-0246-9FD1-71190FA15E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88E9399-B8C0-7743-B514-66C13D389759}"/>
              </a:ext>
            </a:extLst>
          </p:cNvPr>
          <p:cNvSpPr>
            <a:spLocks noGrp="1"/>
          </p:cNvSpPr>
          <p:nvPr>
            <p:ph type="sldNum" sz="quarter" idx="4"/>
          </p:nvPr>
        </p:nvSpPr>
        <p:spPr/>
        <p:txBody>
          <a:bodyPr/>
          <a:lstStyle/>
          <a:p>
            <a:fld id="{144970FF-6123-42CA-A003-B0DD987502E2}" type="slidenum">
              <a:rPr lang="en-US" smtClean="0">
                <a:solidFill>
                  <a:srgbClr val="8C9BA3"/>
                </a:solidFill>
              </a:rPr>
              <a:pPr/>
              <a:t>29</a:t>
            </a:fld>
            <a:endParaRPr lang="en-US" dirty="0">
              <a:solidFill>
                <a:srgbClr val="8C9BA3"/>
              </a:solidFill>
            </a:endParaRPr>
          </a:p>
        </p:txBody>
      </p:sp>
    </p:spTree>
    <p:extLst>
      <p:ext uri="{BB962C8B-B14F-4D97-AF65-F5344CB8AC3E}">
        <p14:creationId xmlns:p14="http://schemas.microsoft.com/office/powerpoint/2010/main" val="369002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PSA Collage Graph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18" t="1390" r="776" b="37018"/>
          <a:stretch/>
        </p:blipFill>
        <p:spPr>
          <a:xfrm>
            <a:off x="457200" y="1978013"/>
            <a:ext cx="8229600" cy="3810001"/>
          </a:xfrm>
        </p:spPr>
      </p:pic>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3</a:t>
            </a:fld>
            <a:endParaRPr lang="en-US" dirty="0">
              <a:solidFill>
                <a:srgbClr val="8C9BA3"/>
              </a:solidFill>
            </a:endParaRPr>
          </a:p>
        </p:txBody>
      </p:sp>
      <p:pic>
        <p:nvPicPr>
          <p:cNvPr id="6" name="Picture 5"/>
          <p:cNvPicPr>
            <a:picLocks noChangeAspect="1"/>
          </p:cNvPicPr>
          <p:nvPr/>
        </p:nvPicPr>
        <p:blipFill>
          <a:blip r:embed="rId4"/>
          <a:stretch>
            <a:fillRect/>
          </a:stretch>
        </p:blipFill>
        <p:spPr>
          <a:xfrm>
            <a:off x="842962" y="304801"/>
            <a:ext cx="7153275" cy="1447800"/>
          </a:xfrm>
          <a:prstGeom prst="rect">
            <a:avLst/>
          </a:prstGeom>
        </p:spPr>
      </p:pic>
    </p:spTree>
    <p:extLst>
      <p:ext uri="{BB962C8B-B14F-4D97-AF65-F5344CB8AC3E}">
        <p14:creationId xmlns:p14="http://schemas.microsoft.com/office/powerpoint/2010/main" val="48140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D498-9D4D-134E-B9F3-BD727902FA1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A99849A-6895-EC4F-97E6-4BA56FC3DC2F}"/>
              </a:ext>
            </a:extLst>
          </p:cNvPr>
          <p:cNvSpPr>
            <a:spLocks noGrp="1"/>
          </p:cNvSpPr>
          <p:nvPr>
            <p:ph idx="1"/>
          </p:nvPr>
        </p:nvSpPr>
        <p:spPr/>
        <p:txBody>
          <a:bodyPr/>
          <a:lstStyle/>
          <a:p>
            <a:r>
              <a:rPr lang="en-US" dirty="0"/>
              <a:t>Before you leave, complete an evaluation on today’s session!</a:t>
            </a:r>
          </a:p>
          <a:p>
            <a:r>
              <a:rPr lang="en-US" dirty="0"/>
              <a:t>Complete a state-specific health care proxy form</a:t>
            </a:r>
          </a:p>
          <a:p>
            <a:r>
              <a:rPr lang="en-US" dirty="0"/>
              <a:t>Bring this subject up with your parents and grandparents</a:t>
            </a:r>
          </a:p>
        </p:txBody>
      </p:sp>
      <p:sp>
        <p:nvSpPr>
          <p:cNvPr id="4" name="Slide Number Placeholder 3">
            <a:extLst>
              <a:ext uri="{FF2B5EF4-FFF2-40B4-BE49-F238E27FC236}">
                <a16:creationId xmlns:a16="http://schemas.microsoft.com/office/drawing/2014/main" id="{C6FADF5D-0D90-CB46-81D7-543EAA1DC387}"/>
              </a:ext>
            </a:extLst>
          </p:cNvPr>
          <p:cNvSpPr>
            <a:spLocks noGrp="1"/>
          </p:cNvSpPr>
          <p:nvPr>
            <p:ph type="sldNum" sz="quarter" idx="4"/>
          </p:nvPr>
        </p:nvSpPr>
        <p:spPr/>
        <p:txBody>
          <a:bodyPr/>
          <a:lstStyle/>
          <a:p>
            <a:fld id="{144970FF-6123-42CA-A003-B0DD987502E2}" type="slidenum">
              <a:rPr lang="en-US" smtClean="0">
                <a:solidFill>
                  <a:srgbClr val="8C9BA3"/>
                </a:solidFill>
              </a:rPr>
              <a:pPr/>
              <a:t>30</a:t>
            </a:fld>
            <a:endParaRPr lang="en-US" dirty="0">
              <a:solidFill>
                <a:srgbClr val="8C9BA3"/>
              </a:solidFill>
            </a:endParaRPr>
          </a:p>
        </p:txBody>
      </p:sp>
    </p:spTree>
    <p:extLst>
      <p:ext uri="{BB962C8B-B14F-4D97-AF65-F5344CB8AC3E}">
        <p14:creationId xmlns:p14="http://schemas.microsoft.com/office/powerpoint/2010/main" val="67479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198221"/>
            <a:ext cx="5238750" cy="800100"/>
          </a:xfrm>
          <a:prstGeom prst="rect">
            <a:avLst/>
          </a:prstGeom>
          <a:solidFill>
            <a:schemeClr val="bg1">
              <a:lumMod val="65000"/>
            </a:schemeClr>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292" y="2076450"/>
            <a:ext cx="9732133" cy="2521821"/>
          </a:xfrm>
          <a:prstGeom prst="rect">
            <a:avLst/>
          </a:prstGeom>
        </p:spPr>
      </p:pic>
    </p:spTree>
    <p:extLst>
      <p:ext uri="{BB962C8B-B14F-4D97-AF65-F5344CB8AC3E}">
        <p14:creationId xmlns:p14="http://schemas.microsoft.com/office/powerpoint/2010/main" val="6267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0942-40D7-436A-97EA-9ED1306528E9}"/>
              </a:ext>
            </a:extLst>
          </p:cNvPr>
          <p:cNvSpPr>
            <a:spLocks noGrp="1"/>
          </p:cNvSpPr>
          <p:nvPr>
            <p:ph type="title"/>
          </p:nvPr>
        </p:nvSpPr>
        <p:spPr/>
        <p:txBody>
          <a:bodyPr/>
          <a:lstStyle/>
          <a:p>
            <a:r>
              <a:rPr lang="en-US" dirty="0"/>
              <a:t>ABC Diane Sawyer Video</a:t>
            </a:r>
          </a:p>
        </p:txBody>
      </p:sp>
      <p:sp>
        <p:nvSpPr>
          <p:cNvPr id="5" name="Content Placeholder 4">
            <a:extLst>
              <a:ext uri="{FF2B5EF4-FFF2-40B4-BE49-F238E27FC236}">
                <a16:creationId xmlns:a16="http://schemas.microsoft.com/office/drawing/2014/main" id="{95600673-8A16-4310-A08D-08217439FC55}"/>
              </a:ext>
            </a:extLst>
          </p:cNvPr>
          <p:cNvSpPr>
            <a:spLocks noGrp="1"/>
          </p:cNvSpPr>
          <p:nvPr>
            <p:ph idx="1"/>
          </p:nvPr>
        </p:nvSpPr>
        <p:spPr/>
        <p:txBody>
          <a:bodyPr/>
          <a:lstStyle/>
          <a:p>
            <a:r>
              <a:rPr lang="en-US" dirty="0">
                <a:hlinkClick r:id="rId2"/>
              </a:rPr>
              <a:t>https://youtu.be/J1r0Xbh0UVo</a:t>
            </a:r>
            <a:endParaRPr lang="en-US" dirty="0"/>
          </a:p>
        </p:txBody>
      </p:sp>
      <p:sp>
        <p:nvSpPr>
          <p:cNvPr id="4" name="Slide Number Placeholder 3">
            <a:extLst>
              <a:ext uri="{FF2B5EF4-FFF2-40B4-BE49-F238E27FC236}">
                <a16:creationId xmlns:a16="http://schemas.microsoft.com/office/drawing/2014/main" id="{A460FD8D-BE3F-4756-BC42-D40D46D8765D}"/>
              </a:ext>
            </a:extLst>
          </p:cNvPr>
          <p:cNvSpPr>
            <a:spLocks noGrp="1"/>
          </p:cNvSpPr>
          <p:nvPr>
            <p:ph type="sldNum" sz="quarter" idx="4"/>
          </p:nvPr>
        </p:nvSpPr>
        <p:spPr/>
        <p:txBody>
          <a:bodyPr/>
          <a:lstStyle/>
          <a:p>
            <a:fld id="{144970FF-6123-42CA-A003-B0DD987502E2}" type="slidenum">
              <a:rPr lang="en-US" smtClean="0">
                <a:solidFill>
                  <a:srgbClr val="8C9BA3"/>
                </a:solidFill>
              </a:rPr>
              <a:pPr/>
              <a:t>5</a:t>
            </a:fld>
            <a:endParaRPr lang="en-US" dirty="0">
              <a:solidFill>
                <a:srgbClr val="8C9BA3"/>
              </a:solidFill>
            </a:endParaRPr>
          </a:p>
        </p:txBody>
      </p:sp>
    </p:spTree>
    <p:extLst>
      <p:ext uri="{BB962C8B-B14F-4D97-AF65-F5344CB8AC3E}">
        <p14:creationId xmlns:p14="http://schemas.microsoft.com/office/powerpoint/2010/main" val="11966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ouse">
            <a:extLst>
              <a:ext uri="{FF2B5EF4-FFF2-40B4-BE49-F238E27FC236}">
                <a16:creationId xmlns:a16="http://schemas.microsoft.com/office/drawing/2014/main" id="{B09C1612-178F-4728-9A74-C440195CF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0268" y="3662180"/>
            <a:ext cx="2211346" cy="2211346"/>
          </a:xfrm>
          <a:prstGeom prst="rect">
            <a:avLst/>
          </a:prstGeom>
        </p:spPr>
      </p:pic>
      <p:sp>
        <p:nvSpPr>
          <p:cNvPr id="7" name="Rectangle 6">
            <a:extLst>
              <a:ext uri="{FF2B5EF4-FFF2-40B4-BE49-F238E27FC236}">
                <a16:creationId xmlns:a16="http://schemas.microsoft.com/office/drawing/2014/main" id="{05FEAADE-DF86-4DE9-B1FB-BC2B6D39FE96}"/>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19F209-3873-4DF0-8B1E-37A0D15ABF76}"/>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7</a:t>
            </a:r>
          </a:p>
        </p:txBody>
      </p:sp>
      <p:grpSp>
        <p:nvGrpSpPr>
          <p:cNvPr id="11" name="Group 10">
            <a:extLst>
              <a:ext uri="{FF2B5EF4-FFF2-40B4-BE49-F238E27FC236}">
                <a16:creationId xmlns:a16="http://schemas.microsoft.com/office/drawing/2014/main" id="{DD1F3509-FAE8-491E-AA2E-54B651939F3B}"/>
              </a:ext>
            </a:extLst>
          </p:cNvPr>
          <p:cNvGrpSpPr/>
          <p:nvPr/>
        </p:nvGrpSpPr>
        <p:grpSpPr>
          <a:xfrm rot="571785">
            <a:off x="3911508" y="788771"/>
            <a:ext cx="1509765" cy="2057400"/>
            <a:chOff x="3352800" y="756805"/>
            <a:chExt cx="1509765" cy="2057400"/>
          </a:xfrm>
        </p:grpSpPr>
        <p:sp>
          <p:nvSpPr>
            <p:cNvPr id="17" name="Rectangle 16">
              <a:extLst>
                <a:ext uri="{FF2B5EF4-FFF2-40B4-BE49-F238E27FC236}">
                  <a16:creationId xmlns:a16="http://schemas.microsoft.com/office/drawing/2014/main" id="{03CCEC9A-65E0-49A1-BAA2-0A82CCC57F0E}"/>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8EDD67-8CF1-46C3-9CB4-59F559975951}"/>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12" name="Group 11">
            <a:extLst>
              <a:ext uri="{FF2B5EF4-FFF2-40B4-BE49-F238E27FC236}">
                <a16:creationId xmlns:a16="http://schemas.microsoft.com/office/drawing/2014/main" id="{95D61CA3-C476-4827-88ED-B54BC3F47692}"/>
              </a:ext>
            </a:extLst>
          </p:cNvPr>
          <p:cNvGrpSpPr/>
          <p:nvPr/>
        </p:nvGrpSpPr>
        <p:grpSpPr>
          <a:xfrm>
            <a:off x="5440540" y="761854"/>
            <a:ext cx="1507732" cy="2057400"/>
            <a:chOff x="5253465" y="606649"/>
            <a:chExt cx="1507732" cy="2057400"/>
          </a:xfrm>
        </p:grpSpPr>
        <p:sp>
          <p:nvSpPr>
            <p:cNvPr id="18" name="Rectangle 17">
              <a:extLst>
                <a:ext uri="{FF2B5EF4-FFF2-40B4-BE49-F238E27FC236}">
                  <a16:creationId xmlns:a16="http://schemas.microsoft.com/office/drawing/2014/main" id="{E6CA7CF3-0115-4488-84B1-0DA2C246AC2F}"/>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9D21C4-FD2B-48C7-84E0-6F06F69ECEFF}"/>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21" name="TextBox 20">
            <a:extLst>
              <a:ext uri="{FF2B5EF4-FFF2-40B4-BE49-F238E27FC236}">
                <a16:creationId xmlns:a16="http://schemas.microsoft.com/office/drawing/2014/main" id="{9FEFD67B-A2E1-4ABC-9870-EF9797124A1A}"/>
              </a:ext>
            </a:extLst>
          </p:cNvPr>
          <p:cNvSpPr txBox="1"/>
          <p:nvPr/>
        </p:nvSpPr>
        <p:spPr>
          <a:xfrm>
            <a:off x="3931763" y="4553820"/>
            <a:ext cx="3809216" cy="400110"/>
          </a:xfrm>
          <a:prstGeom prst="rect">
            <a:avLst/>
          </a:prstGeom>
          <a:noFill/>
        </p:spPr>
        <p:txBody>
          <a:bodyPr wrap="square" rtlCol="0">
            <a:spAutoFit/>
          </a:bodyPr>
          <a:lstStyle/>
          <a:p>
            <a:pPr algn="ctr"/>
            <a:r>
              <a:rPr lang="en-US" sz="2000" dirty="0">
                <a:solidFill>
                  <a:srgbClr val="FFFFFF"/>
                </a:solidFill>
                <a:latin typeface="Arial Black" panose="020B0A04020102020204" pitchFamily="34" charset="0"/>
              </a:rPr>
              <a:t>WANT TO DIE AT HOME. </a:t>
            </a:r>
          </a:p>
        </p:txBody>
      </p:sp>
      <p:pic>
        <p:nvPicPr>
          <p:cNvPr id="3" name="Graphic 2" descr="Car">
            <a:extLst>
              <a:ext uri="{FF2B5EF4-FFF2-40B4-BE49-F238E27FC236}">
                <a16:creationId xmlns:a16="http://schemas.microsoft.com/office/drawing/2014/main" id="{B91C648A-B215-432E-B9B1-2655B7BC10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919" y="4974027"/>
            <a:ext cx="914400" cy="914400"/>
          </a:xfrm>
          <a:prstGeom prst="rect">
            <a:avLst/>
          </a:prstGeom>
        </p:spPr>
      </p:pic>
    </p:spTree>
    <p:extLst>
      <p:ext uri="{BB962C8B-B14F-4D97-AF65-F5344CB8AC3E}">
        <p14:creationId xmlns:p14="http://schemas.microsoft.com/office/powerpoint/2010/main" val="234908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14467" y="4553821"/>
            <a:ext cx="5188712" cy="1323439"/>
          </a:xfrm>
          <a:prstGeom prst="rect">
            <a:avLst/>
          </a:prstGeom>
          <a:noFill/>
        </p:spPr>
        <p:txBody>
          <a:bodyPr wrap="square" rtlCol="0">
            <a:spAutoFit/>
          </a:bodyPr>
          <a:lstStyle/>
          <a:p>
            <a:pPr algn="ctr"/>
            <a:r>
              <a:rPr lang="en-US" sz="2000" dirty="0">
                <a:solidFill>
                  <a:srgbClr val="FFFFFF"/>
                </a:solidFill>
                <a:latin typeface="Arial Black" panose="020B0A04020102020204" pitchFamily="34" charset="0"/>
              </a:rPr>
              <a:t>ACTUALLY DIE IN A </a:t>
            </a:r>
          </a:p>
          <a:p>
            <a:pPr algn="ctr"/>
            <a:r>
              <a:rPr lang="en-US" sz="2000" dirty="0">
                <a:solidFill>
                  <a:srgbClr val="FFFFFF"/>
                </a:solidFill>
                <a:latin typeface="Arial Black" panose="020B0A04020102020204" pitchFamily="34" charset="0"/>
              </a:rPr>
              <a:t>HEALTHCARE FACILITY</a:t>
            </a:r>
          </a:p>
          <a:p>
            <a:pPr algn="ctr"/>
            <a:endParaRPr lang="en-US" sz="2000" dirty="0">
              <a:solidFill>
                <a:srgbClr val="FFFFFF"/>
              </a:solidFill>
              <a:latin typeface="Arial Black" panose="020B0A04020102020204" pitchFamily="34" charset="0"/>
            </a:endParaRPr>
          </a:p>
          <a:p>
            <a:pPr algn="ctr"/>
            <a:endParaRPr lang="en-US" sz="2000" dirty="0">
              <a:solidFill>
                <a:srgbClr val="FFFFFF"/>
              </a:solidFill>
              <a:latin typeface="Arial Black" panose="020B0A04020102020204" pitchFamily="34" charset="0"/>
            </a:endParaRPr>
          </a:p>
        </p:txBody>
      </p:sp>
      <p:pic>
        <p:nvPicPr>
          <p:cNvPr id="3" name="Graphic 2" descr="Building">
            <a:extLst>
              <a:ext uri="{FF2B5EF4-FFF2-40B4-BE49-F238E27FC236}">
                <a16:creationId xmlns:a16="http://schemas.microsoft.com/office/drawing/2014/main" id="{FDE9D82A-589B-4F06-A4FC-71A78F25F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8752" y="3260509"/>
            <a:ext cx="2586623" cy="2586623"/>
          </a:xfrm>
          <a:prstGeom prst="rect">
            <a:avLst/>
          </a:prstGeom>
        </p:spPr>
      </p:pic>
      <p:sp>
        <p:nvSpPr>
          <p:cNvPr id="26" name="Rectangle 25">
            <a:extLst>
              <a:ext uri="{FF2B5EF4-FFF2-40B4-BE49-F238E27FC236}">
                <a16:creationId xmlns:a16="http://schemas.microsoft.com/office/drawing/2014/main" id="{4DFE4E21-477E-4A28-BBC4-F43431DA7748}"/>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ED78E89-384B-4DB4-B037-F0A1BB89A41B}"/>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7</a:t>
            </a:r>
          </a:p>
        </p:txBody>
      </p:sp>
      <p:grpSp>
        <p:nvGrpSpPr>
          <p:cNvPr id="28" name="Group 27">
            <a:extLst>
              <a:ext uri="{FF2B5EF4-FFF2-40B4-BE49-F238E27FC236}">
                <a16:creationId xmlns:a16="http://schemas.microsoft.com/office/drawing/2014/main" id="{12A7CFAE-6D92-4F12-B553-D80802B2C660}"/>
              </a:ext>
            </a:extLst>
          </p:cNvPr>
          <p:cNvGrpSpPr/>
          <p:nvPr/>
        </p:nvGrpSpPr>
        <p:grpSpPr>
          <a:xfrm rot="571785">
            <a:off x="3911508" y="788771"/>
            <a:ext cx="1509765" cy="2057400"/>
            <a:chOff x="3352800" y="756805"/>
            <a:chExt cx="1509765" cy="2057400"/>
          </a:xfrm>
        </p:grpSpPr>
        <p:sp>
          <p:nvSpPr>
            <p:cNvPr id="29" name="Rectangle 28">
              <a:extLst>
                <a:ext uri="{FF2B5EF4-FFF2-40B4-BE49-F238E27FC236}">
                  <a16:creationId xmlns:a16="http://schemas.microsoft.com/office/drawing/2014/main" id="{EC058F57-E680-4815-9934-DAAA46B8E9D5}"/>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B558DE-58EE-4E29-83CB-D4F8F4DEEE0A}"/>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31" name="Group 30">
            <a:extLst>
              <a:ext uri="{FF2B5EF4-FFF2-40B4-BE49-F238E27FC236}">
                <a16:creationId xmlns:a16="http://schemas.microsoft.com/office/drawing/2014/main" id="{3D86E51A-45F9-4157-A460-9223DD064337}"/>
              </a:ext>
            </a:extLst>
          </p:cNvPr>
          <p:cNvGrpSpPr/>
          <p:nvPr/>
        </p:nvGrpSpPr>
        <p:grpSpPr>
          <a:xfrm>
            <a:off x="5440540" y="761854"/>
            <a:ext cx="1507732" cy="2057400"/>
            <a:chOff x="5253465" y="606649"/>
            <a:chExt cx="1507732" cy="2057400"/>
          </a:xfrm>
        </p:grpSpPr>
        <p:sp>
          <p:nvSpPr>
            <p:cNvPr id="32" name="Rectangle 31">
              <a:extLst>
                <a:ext uri="{FF2B5EF4-FFF2-40B4-BE49-F238E27FC236}">
                  <a16:creationId xmlns:a16="http://schemas.microsoft.com/office/drawing/2014/main" id="{A6F33FBB-1E8E-4EA6-9721-FF9353DA5EC6}"/>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F7B7579-7D77-4CC1-B334-C35F9DD2B171}"/>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pic>
        <p:nvPicPr>
          <p:cNvPr id="9" name="Graphic 8" descr="Medical">
            <a:extLst>
              <a:ext uri="{FF2B5EF4-FFF2-40B4-BE49-F238E27FC236}">
                <a16:creationId xmlns:a16="http://schemas.microsoft.com/office/drawing/2014/main" id="{184E9185-6106-4A31-AB68-EECC0214E8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51243" y="3429000"/>
            <a:ext cx="401640" cy="401640"/>
          </a:xfrm>
          <a:prstGeom prst="rect">
            <a:avLst/>
          </a:prstGeom>
        </p:spPr>
      </p:pic>
      <p:pic>
        <p:nvPicPr>
          <p:cNvPr id="12" name="Graphic 11" descr="Truck">
            <a:extLst>
              <a:ext uri="{FF2B5EF4-FFF2-40B4-BE49-F238E27FC236}">
                <a16:creationId xmlns:a16="http://schemas.microsoft.com/office/drawing/2014/main" id="{B64ED449-5BB8-4B78-9A18-48EBED4AED5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1552" y="4953000"/>
            <a:ext cx="914400" cy="914400"/>
          </a:xfrm>
          <a:prstGeom prst="rect">
            <a:avLst/>
          </a:prstGeom>
        </p:spPr>
      </p:pic>
      <p:pic>
        <p:nvPicPr>
          <p:cNvPr id="21" name="Graphic 20" descr="Medical">
            <a:extLst>
              <a:ext uri="{FF2B5EF4-FFF2-40B4-BE49-F238E27FC236}">
                <a16:creationId xmlns:a16="http://schemas.microsoft.com/office/drawing/2014/main" id="{896D06BF-6288-4291-B240-C3DEF328A6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025" y="5190473"/>
            <a:ext cx="219727" cy="219727"/>
          </a:xfrm>
          <a:prstGeom prst="rect">
            <a:avLst/>
          </a:prstGeom>
        </p:spPr>
      </p:pic>
    </p:spTree>
    <p:extLst>
      <p:ext uri="{BB962C8B-B14F-4D97-AF65-F5344CB8AC3E}">
        <p14:creationId xmlns:p14="http://schemas.microsoft.com/office/powerpoint/2010/main" val="40446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C4ED48-E07F-412C-8C45-B53FFC6D2C54}"/>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266A12-FA93-43E0-9119-A083B73D863D}"/>
              </a:ext>
            </a:extLst>
          </p:cNvPr>
          <p:cNvGrpSpPr/>
          <p:nvPr/>
        </p:nvGrpSpPr>
        <p:grpSpPr>
          <a:xfrm rot="571785">
            <a:off x="3911508" y="788771"/>
            <a:ext cx="1509765" cy="2057400"/>
            <a:chOff x="3352800" y="756805"/>
            <a:chExt cx="1509765" cy="2057400"/>
          </a:xfrm>
        </p:grpSpPr>
        <p:sp>
          <p:nvSpPr>
            <p:cNvPr id="13" name="Rectangle 12">
              <a:extLst>
                <a:ext uri="{FF2B5EF4-FFF2-40B4-BE49-F238E27FC236}">
                  <a16:creationId xmlns:a16="http://schemas.microsoft.com/office/drawing/2014/main" id="{E4C02567-0062-4620-B862-4C73702DF0F8}"/>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E9C793-E045-4866-AB6B-3C3E1A4C9659}"/>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15" name="Group 14">
            <a:extLst>
              <a:ext uri="{FF2B5EF4-FFF2-40B4-BE49-F238E27FC236}">
                <a16:creationId xmlns:a16="http://schemas.microsoft.com/office/drawing/2014/main" id="{794953D3-B85A-4A61-93A4-CC18E141A968}"/>
              </a:ext>
            </a:extLst>
          </p:cNvPr>
          <p:cNvGrpSpPr/>
          <p:nvPr/>
        </p:nvGrpSpPr>
        <p:grpSpPr>
          <a:xfrm>
            <a:off x="5440540" y="761854"/>
            <a:ext cx="1507732" cy="2057400"/>
            <a:chOff x="5253465" y="606649"/>
            <a:chExt cx="1507732" cy="2057400"/>
          </a:xfrm>
        </p:grpSpPr>
        <p:sp>
          <p:nvSpPr>
            <p:cNvPr id="16" name="Rectangle 15">
              <a:extLst>
                <a:ext uri="{FF2B5EF4-FFF2-40B4-BE49-F238E27FC236}">
                  <a16:creationId xmlns:a16="http://schemas.microsoft.com/office/drawing/2014/main" id="{E68EDA75-3B38-40B9-8A92-DC1FDA878371}"/>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6D7D3D-4D8D-4686-8539-1B049EBC5A92}"/>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18" name="Rectangle 17">
            <a:extLst>
              <a:ext uri="{FF2B5EF4-FFF2-40B4-BE49-F238E27FC236}">
                <a16:creationId xmlns:a16="http://schemas.microsoft.com/office/drawing/2014/main" id="{6ABB28FF-9131-4600-B9E8-3878B0C02FB2}"/>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8</a:t>
            </a:r>
            <a:endParaRPr lang="en-US" sz="11000" b="1" cap="none" spc="0" dirty="0">
              <a:ln w="0"/>
              <a:solidFill>
                <a:schemeClr val="accent6">
                  <a:lumMod val="10000"/>
                </a:schemeClr>
              </a:solidFill>
            </a:endParaRPr>
          </a:p>
        </p:txBody>
      </p:sp>
      <p:pic>
        <p:nvPicPr>
          <p:cNvPr id="20" name="Graphic 19" descr="Stethoscope">
            <a:extLst>
              <a:ext uri="{FF2B5EF4-FFF2-40B4-BE49-F238E27FC236}">
                <a16:creationId xmlns:a16="http://schemas.microsoft.com/office/drawing/2014/main" id="{05B91B41-90AD-4B2C-9CCC-25AC3BA80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3429000"/>
            <a:ext cx="2209800" cy="2209800"/>
          </a:xfrm>
          <a:prstGeom prst="rect">
            <a:avLst/>
          </a:prstGeom>
        </p:spPr>
      </p:pic>
      <p:sp>
        <p:nvSpPr>
          <p:cNvPr id="21" name="TextBox 20">
            <a:extLst>
              <a:ext uri="{FF2B5EF4-FFF2-40B4-BE49-F238E27FC236}">
                <a16:creationId xmlns:a16="http://schemas.microsoft.com/office/drawing/2014/main" id="{B0D2AF52-291C-4028-B8CF-FECDAEA26CDA}"/>
              </a:ext>
            </a:extLst>
          </p:cNvPr>
          <p:cNvSpPr txBox="1"/>
          <p:nvPr/>
        </p:nvSpPr>
        <p:spPr>
          <a:xfrm>
            <a:off x="2514600" y="4267200"/>
            <a:ext cx="6172200" cy="1015663"/>
          </a:xfrm>
          <a:prstGeom prst="rect">
            <a:avLst/>
          </a:prstGeom>
          <a:noFill/>
        </p:spPr>
        <p:txBody>
          <a:bodyPr wrap="square" rtlCol="0">
            <a:spAutoFit/>
          </a:bodyPr>
          <a:lstStyle/>
          <a:p>
            <a:pPr algn="ctr"/>
            <a:r>
              <a:rPr lang="en-US" sz="2000" dirty="0">
                <a:solidFill>
                  <a:srgbClr val="FFFFFF"/>
                </a:solidFill>
                <a:latin typeface="Arial Black" panose="020B0A04020102020204" pitchFamily="34" charset="0"/>
              </a:rPr>
              <a:t>WANT TO TALK TO THEIR DOCTORS</a:t>
            </a:r>
          </a:p>
          <a:p>
            <a:pPr algn="ctr"/>
            <a:endParaRPr lang="en-US" sz="2000" dirty="0">
              <a:solidFill>
                <a:srgbClr val="FFFFFF"/>
              </a:solidFill>
              <a:latin typeface="Arial Black" panose="020B0A04020102020204" pitchFamily="34" charset="0"/>
            </a:endParaRPr>
          </a:p>
          <a:p>
            <a:pPr algn="ctr"/>
            <a:endParaRPr lang="en-US" sz="2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7946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F8D4AD-697F-4FAA-9B45-698704922D6C}"/>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633C3A-0740-43FA-9521-B455C9B2AD6D}"/>
              </a:ext>
            </a:extLst>
          </p:cNvPr>
          <p:cNvGrpSpPr/>
          <p:nvPr/>
        </p:nvGrpSpPr>
        <p:grpSpPr>
          <a:xfrm rot="571785">
            <a:off x="3911508" y="788771"/>
            <a:ext cx="1509765" cy="2057400"/>
            <a:chOff x="3352800" y="756805"/>
            <a:chExt cx="1509765" cy="2057400"/>
          </a:xfrm>
        </p:grpSpPr>
        <p:sp>
          <p:nvSpPr>
            <p:cNvPr id="6" name="Rectangle 5">
              <a:extLst>
                <a:ext uri="{FF2B5EF4-FFF2-40B4-BE49-F238E27FC236}">
                  <a16:creationId xmlns:a16="http://schemas.microsoft.com/office/drawing/2014/main" id="{5EFF7B10-CD2E-4CBF-A225-92882A05F8A1}"/>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3953C9-2FE1-400A-BA41-16B74DC0BE02}"/>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7</a:t>
              </a:r>
              <a:endParaRPr lang="en-US" sz="11000" b="1" cap="none" spc="0" dirty="0">
                <a:ln w="0"/>
                <a:solidFill>
                  <a:schemeClr val="accent6">
                    <a:lumMod val="10000"/>
                  </a:schemeClr>
                </a:solidFill>
              </a:endParaRPr>
            </a:p>
          </p:txBody>
        </p:sp>
      </p:grpSp>
      <p:grpSp>
        <p:nvGrpSpPr>
          <p:cNvPr id="8" name="Group 7">
            <a:extLst>
              <a:ext uri="{FF2B5EF4-FFF2-40B4-BE49-F238E27FC236}">
                <a16:creationId xmlns:a16="http://schemas.microsoft.com/office/drawing/2014/main" id="{D3189F1D-2395-492C-8117-4B0406E839D7}"/>
              </a:ext>
            </a:extLst>
          </p:cNvPr>
          <p:cNvGrpSpPr/>
          <p:nvPr/>
        </p:nvGrpSpPr>
        <p:grpSpPr>
          <a:xfrm>
            <a:off x="5440540" y="761854"/>
            <a:ext cx="1507732" cy="2057400"/>
            <a:chOff x="5253465" y="606649"/>
            <a:chExt cx="1507732" cy="2057400"/>
          </a:xfrm>
        </p:grpSpPr>
        <p:sp>
          <p:nvSpPr>
            <p:cNvPr id="9" name="Rectangle 8">
              <a:extLst>
                <a:ext uri="{FF2B5EF4-FFF2-40B4-BE49-F238E27FC236}">
                  <a16:creationId xmlns:a16="http://schemas.microsoft.com/office/drawing/2014/main" id="{B24FDD2F-E3EC-45EB-A689-3288B29B466C}"/>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9E0671-0204-43BC-83C5-9062D35511CE}"/>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11" name="Rectangle 10">
            <a:extLst>
              <a:ext uri="{FF2B5EF4-FFF2-40B4-BE49-F238E27FC236}">
                <a16:creationId xmlns:a16="http://schemas.microsoft.com/office/drawing/2014/main" id="{4545A73C-3E0B-48C6-A523-29E4CF6E1D1C}"/>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1</a:t>
            </a:r>
          </a:p>
        </p:txBody>
      </p:sp>
      <p:pic>
        <p:nvPicPr>
          <p:cNvPr id="17" name="Graphic 16" descr="Stethoscope">
            <a:extLst>
              <a:ext uri="{FF2B5EF4-FFF2-40B4-BE49-F238E27FC236}">
                <a16:creationId xmlns:a16="http://schemas.microsoft.com/office/drawing/2014/main" id="{CDE96C5A-BBA6-4087-AD20-11AADA929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3429000"/>
            <a:ext cx="2209800" cy="2209800"/>
          </a:xfrm>
          <a:prstGeom prst="rect">
            <a:avLst/>
          </a:prstGeom>
        </p:spPr>
      </p:pic>
      <p:sp>
        <p:nvSpPr>
          <p:cNvPr id="18" name="TextBox 17">
            <a:extLst>
              <a:ext uri="{FF2B5EF4-FFF2-40B4-BE49-F238E27FC236}">
                <a16:creationId xmlns:a16="http://schemas.microsoft.com/office/drawing/2014/main" id="{D9BBBB1C-7033-40F0-BF6B-9C155BF2CCC7}"/>
              </a:ext>
            </a:extLst>
          </p:cNvPr>
          <p:cNvSpPr txBox="1"/>
          <p:nvPr/>
        </p:nvSpPr>
        <p:spPr>
          <a:xfrm>
            <a:off x="2971800" y="4267200"/>
            <a:ext cx="5181600" cy="1323439"/>
          </a:xfrm>
          <a:prstGeom prst="rect">
            <a:avLst/>
          </a:prstGeom>
          <a:noFill/>
        </p:spPr>
        <p:txBody>
          <a:bodyPr wrap="square" rtlCol="0">
            <a:spAutoFit/>
          </a:bodyPr>
          <a:lstStyle/>
          <a:p>
            <a:r>
              <a:rPr lang="en-US" sz="2000" dirty="0">
                <a:solidFill>
                  <a:prstClr val="white"/>
                </a:solidFill>
                <a:latin typeface="Arial Black" panose="020B0A04020102020204" pitchFamily="34" charset="0"/>
              </a:rPr>
              <a:t>HAVE HAD A CONVERSATION WITH THEIR DOCTORS </a:t>
            </a:r>
          </a:p>
          <a:p>
            <a:pPr algn="ctr"/>
            <a:endParaRPr lang="en-US" sz="2000" dirty="0">
              <a:solidFill>
                <a:srgbClr val="FFFFFF"/>
              </a:solidFill>
              <a:latin typeface="Arial Black" panose="020B0A04020102020204" pitchFamily="34" charset="0"/>
            </a:endParaRPr>
          </a:p>
          <a:p>
            <a:pPr algn="ctr"/>
            <a:endParaRPr lang="en-US" sz="2000" dirty="0">
              <a:solidFill>
                <a:srgbClr val="FFFFFF"/>
              </a:solidFill>
              <a:latin typeface="Arial Black" panose="020B0A04020102020204" pitchFamily="34" charset="0"/>
            </a:endParaRPr>
          </a:p>
        </p:txBody>
      </p:sp>
      <p:grpSp>
        <p:nvGrpSpPr>
          <p:cNvPr id="20" name="Group 19">
            <a:extLst>
              <a:ext uri="{FF2B5EF4-FFF2-40B4-BE49-F238E27FC236}">
                <a16:creationId xmlns:a16="http://schemas.microsoft.com/office/drawing/2014/main" id="{1AB4D4FD-810F-4564-9FB8-3455493CEE6B}"/>
              </a:ext>
            </a:extLst>
          </p:cNvPr>
          <p:cNvGrpSpPr/>
          <p:nvPr/>
        </p:nvGrpSpPr>
        <p:grpSpPr>
          <a:xfrm>
            <a:off x="-298015" y="635918"/>
            <a:ext cx="2553217" cy="2793082"/>
            <a:chOff x="-298015" y="677989"/>
            <a:chExt cx="2553217" cy="2793082"/>
          </a:xfrm>
        </p:grpSpPr>
        <p:pic>
          <p:nvPicPr>
            <p:cNvPr id="21" name="Picture 4" descr="Related image">
              <a:extLst>
                <a:ext uri="{FF2B5EF4-FFF2-40B4-BE49-F238E27FC236}">
                  <a16:creationId xmlns:a16="http://schemas.microsoft.com/office/drawing/2014/main" id="{EE533195-0480-4DB8-AFF0-B6A058EB3BD6}"/>
                </a:ext>
              </a:extLst>
            </p:cNvPr>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97029" y="677989"/>
              <a:ext cx="2158173" cy="27930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2F8CB2D-4EB2-410D-9B48-06119BE7DFEA}"/>
                </a:ext>
              </a:extLst>
            </p:cNvPr>
            <p:cNvSpPr/>
            <p:nvPr/>
          </p:nvSpPr>
          <p:spPr>
            <a:xfrm rot="285511">
              <a:off x="-298015" y="1578041"/>
              <a:ext cx="2424829" cy="584775"/>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DB6C27"/>
                  </a:solidFill>
                  <a:effectLst>
                    <a:outerShdw blurRad="12700" dist="38100" dir="2700000" algn="tl" rotWithShape="0">
                      <a:schemeClr val="bg1">
                        <a:lumMod val="50000"/>
                      </a:schemeClr>
                    </a:outerShdw>
                  </a:effectLst>
                </a:rPr>
                <a:t>MASS</a:t>
              </a:r>
            </a:p>
          </p:txBody>
        </p:sp>
      </p:grpSp>
    </p:spTree>
    <p:extLst>
      <p:ext uri="{BB962C8B-B14F-4D97-AF65-F5344CB8AC3E}">
        <p14:creationId xmlns:p14="http://schemas.microsoft.com/office/powerpoint/2010/main" val="4133376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HI Template Theme">
  <a:themeElements>
    <a:clrScheme name="IHI">
      <a:dk1>
        <a:srgbClr val="45545F"/>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39393</TotalTime>
  <Words>858</Words>
  <Application>Microsoft Office PowerPoint</Application>
  <PresentationFormat>On-screen Show (4:3)</PresentationFormat>
  <Paragraphs>131</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Arial Black</vt:lpstr>
      <vt:lpstr>Calibri</vt:lpstr>
      <vt:lpstr>Cambria</vt:lpstr>
      <vt:lpstr>IHI Template Theme</vt:lpstr>
      <vt:lpstr>Death Over Dinner</vt:lpstr>
      <vt:lpstr>Welcome and some discussion</vt:lpstr>
      <vt:lpstr>PowerPoint Presentation</vt:lpstr>
      <vt:lpstr>PowerPoint Presentation</vt:lpstr>
      <vt:lpstr>ABC Diane Sawyer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Conversation Continuum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 </vt:lpstr>
      <vt:lpstr>Discussion</vt:lpstr>
      <vt:lpstr>PowerPoint Presentation</vt:lpstr>
      <vt:lpstr>PowerPoint Presentation</vt:lpstr>
      <vt:lpstr>PowerPoint Presentation</vt:lpstr>
      <vt:lpstr>Reflection</vt:lpstr>
      <vt:lpstr>Questions?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Lynsey Marcone</dc:creator>
  <cp:lastModifiedBy>Christopher Joshi</cp:lastModifiedBy>
  <cp:revision>732</cp:revision>
  <cp:lastPrinted>2017-02-06T17:02:33Z</cp:lastPrinted>
  <dcterms:created xsi:type="dcterms:W3CDTF">2012-10-24T13:24:45Z</dcterms:created>
  <dcterms:modified xsi:type="dcterms:W3CDTF">2018-08-27T20:06:09Z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IHI_powerpoint_6</vt:lpwstr>
  </property>
  <property fmtid="{D5CDD505-2E9C-101B-9397-08002B2CF9AE}" pid="4" name="ArticulateGUID">
    <vt:lpwstr>2B4175BC-32EA-4689-949D-2EEE0754EF15</vt:lpwstr>
  </property>
  <property fmtid="{D5CDD505-2E9C-101B-9397-08002B2CF9AE}" pid="5" name="ArticulateProjectFull">
    <vt:lpwstr>\\psf\Home\Dropbox\pixels2picas (1)\CXO communications\IHI_Powerpoint\IHI_powerpoint_nov8_v5.ppta</vt:lpwstr>
  </property>
</Properties>
</file>